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57" r:id="rId6"/>
    <p:sldId id="268" r:id="rId7"/>
    <p:sldId id="474" r:id="rId8"/>
    <p:sldId id="549" r:id="rId9"/>
    <p:sldId id="553" r:id="rId10"/>
    <p:sldId id="552" r:id="rId11"/>
    <p:sldId id="524" r:id="rId12"/>
    <p:sldId id="264" r:id="rId13"/>
    <p:sldId id="265" r:id="rId14"/>
    <p:sldId id="259" r:id="rId15"/>
    <p:sldId id="525" r:id="rId16"/>
    <p:sldId id="523" r:id="rId17"/>
    <p:sldId id="271" r:id="rId18"/>
    <p:sldId id="508" r:id="rId19"/>
    <p:sldId id="538" r:id="rId20"/>
    <p:sldId id="539" r:id="rId21"/>
    <p:sldId id="540" r:id="rId22"/>
    <p:sldId id="526" r:id="rId23"/>
    <p:sldId id="527" r:id="rId24"/>
    <p:sldId id="528" r:id="rId25"/>
    <p:sldId id="529" r:id="rId26"/>
    <p:sldId id="530" r:id="rId27"/>
    <p:sldId id="260" r:id="rId28"/>
    <p:sldId id="547" r:id="rId29"/>
    <p:sldId id="490" r:id="rId30"/>
    <p:sldId id="267" r:id="rId31"/>
    <p:sldId id="554" r:id="rId32"/>
    <p:sldId id="519" r:id="rId33"/>
    <p:sldId id="521" r:id="rId34"/>
    <p:sldId id="544" r:id="rId35"/>
    <p:sldId id="484" r:id="rId36"/>
    <p:sldId id="516" r:id="rId37"/>
    <p:sldId id="52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D1A"/>
    <a:srgbClr val="F0863D"/>
    <a:srgbClr val="652C90"/>
    <a:srgbClr val="5079B7"/>
    <a:srgbClr val="7F7F5D"/>
    <a:srgbClr val="24314F"/>
    <a:srgbClr val="256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B672C8-F291-CF59-7383-5567A0455999}" v="301" dt="2026-02-27T10:38:00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59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387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77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2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 userDrawn="1"/>
        </p:nvSpPr>
        <p:spPr>
          <a:xfrm>
            <a:off x="0" y="7"/>
            <a:ext cx="12190073" cy="4901102"/>
          </a:xfrm>
          <a:custGeom>
            <a:avLst/>
            <a:gdLst/>
            <a:ahLst/>
            <a:cxnLst/>
            <a:rect l="l" t="t" r="r" b="b"/>
            <a:pathLst>
              <a:path w="20088225" h="8082280">
                <a:moveTo>
                  <a:pt x="0" y="8081683"/>
                </a:moveTo>
                <a:lnTo>
                  <a:pt x="20087996" y="8081683"/>
                </a:lnTo>
                <a:lnTo>
                  <a:pt x="20087996" y="0"/>
                </a:lnTo>
                <a:lnTo>
                  <a:pt x="0" y="0"/>
                </a:lnTo>
                <a:lnTo>
                  <a:pt x="0" y="8081683"/>
                </a:lnTo>
                <a:close/>
              </a:path>
            </a:pathLst>
          </a:custGeom>
          <a:solidFill>
            <a:srgbClr val="752A1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3"/>
          <p:cNvSpPr/>
          <p:nvPr userDrawn="1"/>
        </p:nvSpPr>
        <p:spPr>
          <a:xfrm>
            <a:off x="0" y="4900747"/>
            <a:ext cx="12190073" cy="131307"/>
          </a:xfrm>
          <a:custGeom>
            <a:avLst/>
            <a:gdLst/>
            <a:ahLst/>
            <a:cxnLst/>
            <a:rect l="l" t="t" r="r" b="b"/>
            <a:pathLst>
              <a:path w="20088225" h="216534">
                <a:moveTo>
                  <a:pt x="0" y="216001"/>
                </a:moveTo>
                <a:lnTo>
                  <a:pt x="20087996" y="216001"/>
                </a:lnTo>
                <a:lnTo>
                  <a:pt x="20087996" y="0"/>
                </a:lnTo>
                <a:lnTo>
                  <a:pt x="0" y="0"/>
                </a:lnTo>
                <a:lnTo>
                  <a:pt x="0" y="216001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502862" y="1507528"/>
            <a:ext cx="10574557" cy="1179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368" b="1">
                <a:solidFill>
                  <a:schemeClr val="bg1"/>
                </a:solidFill>
              </a:defRPr>
            </a:lvl1pPr>
            <a:lvl2pPr marL="277246" indent="0">
              <a:buNone/>
              <a:defRPr b="0"/>
            </a:lvl2pPr>
            <a:lvl3pPr marL="554492" indent="0">
              <a:buNone/>
              <a:defRPr b="0"/>
            </a:lvl3pPr>
            <a:lvl4pPr marL="831738" indent="0">
              <a:buNone/>
              <a:defRPr b="0"/>
            </a:lvl4pPr>
            <a:lvl5pPr marL="1108984" indent="0">
              <a:buNone/>
              <a:defRPr b="0"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05119" y="2686683"/>
            <a:ext cx="10574557" cy="11791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5336" b="1">
                <a:solidFill>
                  <a:schemeClr val="tx1"/>
                </a:solidFill>
              </a:defRPr>
            </a:lvl1pPr>
            <a:lvl2pPr marL="277246" indent="0">
              <a:buNone/>
              <a:defRPr b="0"/>
            </a:lvl2pPr>
            <a:lvl3pPr marL="554492" indent="0">
              <a:buNone/>
              <a:defRPr b="0"/>
            </a:lvl3pPr>
            <a:lvl4pPr marL="831738" indent="0">
              <a:buNone/>
              <a:defRPr b="0"/>
            </a:lvl4pPr>
            <a:lvl5pPr marL="1108984" indent="0">
              <a:buNone/>
              <a:defRPr b="0"/>
            </a:lvl5pPr>
          </a:lstStyle>
          <a:p>
            <a:pPr lvl="0"/>
            <a:r>
              <a:rPr lang="en-US"/>
              <a:t>Sub-title</a:t>
            </a:r>
          </a:p>
        </p:txBody>
      </p:sp>
      <p:pic>
        <p:nvPicPr>
          <p:cNvPr id="1026" name="Picture 2" descr="S:\Staff Only\Admin Staff Only\Branding\Secondary Logo\JPEG Logos\Heckmondwike-Sixth-Logo-Landscape-Colour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84" y="5032054"/>
            <a:ext cx="5586586" cy="182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41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 userDrawn="1"/>
        </p:nvSpPr>
        <p:spPr>
          <a:xfrm>
            <a:off x="-11560" y="0"/>
            <a:ext cx="12190073" cy="1222580"/>
          </a:xfrm>
          <a:custGeom>
            <a:avLst/>
            <a:gdLst/>
            <a:ahLst/>
            <a:cxnLst/>
            <a:rect l="l" t="t" r="r" b="b"/>
            <a:pathLst>
              <a:path w="20088225" h="2016125">
                <a:moveTo>
                  <a:pt x="0" y="2015998"/>
                </a:moveTo>
                <a:lnTo>
                  <a:pt x="20087996" y="2015998"/>
                </a:lnTo>
                <a:lnTo>
                  <a:pt x="20087996" y="0"/>
                </a:lnTo>
                <a:lnTo>
                  <a:pt x="0" y="0"/>
                </a:lnTo>
                <a:lnTo>
                  <a:pt x="0" y="2015998"/>
                </a:lnTo>
                <a:close/>
              </a:path>
            </a:pathLst>
          </a:custGeom>
          <a:solidFill>
            <a:srgbClr val="752A1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453785" y="452031"/>
            <a:ext cx="10589917" cy="619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7701" algn="l">
              <a:lnSpc>
                <a:spcPct val="100000"/>
              </a:lnSpc>
              <a:spcBef>
                <a:spcPts val="61"/>
              </a:spcBef>
              <a:defRPr sz="3942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pc="9"/>
              <a:t>Header</a:t>
            </a:r>
            <a:endParaRPr spc="-3"/>
          </a:p>
        </p:txBody>
      </p:sp>
      <p:sp>
        <p:nvSpPr>
          <p:cNvPr id="11" name="object 9"/>
          <p:cNvSpPr/>
          <p:nvPr userDrawn="1"/>
        </p:nvSpPr>
        <p:spPr>
          <a:xfrm>
            <a:off x="0" y="6505465"/>
            <a:ext cx="12190073" cy="349639"/>
          </a:xfrm>
          <a:custGeom>
            <a:avLst/>
            <a:gdLst/>
            <a:ahLst/>
            <a:cxnLst/>
            <a:rect l="l" t="t" r="r" b="b"/>
            <a:pathLst>
              <a:path w="20088225" h="576579">
                <a:moveTo>
                  <a:pt x="0" y="576008"/>
                </a:moveTo>
                <a:lnTo>
                  <a:pt x="20087996" y="576008"/>
                </a:lnTo>
                <a:lnTo>
                  <a:pt x="20087996" y="0"/>
                </a:lnTo>
                <a:lnTo>
                  <a:pt x="0" y="0"/>
                </a:lnTo>
                <a:lnTo>
                  <a:pt x="0" y="5760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59513" y="1638450"/>
            <a:ext cx="10617906" cy="1528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8" b="1"/>
            </a:lvl1pPr>
            <a:lvl2pPr marL="277246" indent="0">
              <a:buNone/>
              <a:defRPr/>
            </a:lvl2pPr>
          </a:lstStyle>
          <a:p>
            <a:pPr lvl="0"/>
            <a:r>
              <a:rPr lang="en-US"/>
              <a:t>Sub-header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2" descr="S:\Staff Only\Admin Staff Only\Branding\Primary Logo\JPEG Logos\Heckmondwike-Sixth-Logo-Portrait-Colour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3" t="2740" r="24734" b="25991"/>
          <a:stretch/>
        </p:blipFill>
        <p:spPr bwMode="auto">
          <a:xfrm>
            <a:off x="10455654" y="4708448"/>
            <a:ext cx="1488072" cy="169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127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0" y="8"/>
            <a:ext cx="12190073" cy="1222580"/>
          </a:xfrm>
          <a:custGeom>
            <a:avLst/>
            <a:gdLst/>
            <a:ahLst/>
            <a:cxnLst/>
            <a:rect l="l" t="t" r="r" b="b"/>
            <a:pathLst>
              <a:path w="20088225" h="2016125">
                <a:moveTo>
                  <a:pt x="0" y="2015998"/>
                </a:moveTo>
                <a:lnTo>
                  <a:pt x="20087996" y="2015998"/>
                </a:lnTo>
                <a:lnTo>
                  <a:pt x="20087996" y="0"/>
                </a:lnTo>
                <a:lnTo>
                  <a:pt x="0" y="0"/>
                </a:lnTo>
                <a:lnTo>
                  <a:pt x="0" y="2015998"/>
                </a:lnTo>
                <a:close/>
              </a:path>
            </a:pathLst>
          </a:custGeom>
          <a:solidFill>
            <a:srgbClr val="FCAF1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453785" y="454591"/>
            <a:ext cx="10589917" cy="6143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>
              <a:defRPr sz="3942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7701">
              <a:lnSpc>
                <a:spcPct val="100000"/>
              </a:lnSpc>
              <a:spcBef>
                <a:spcPts val="61"/>
              </a:spcBef>
            </a:pPr>
            <a:r>
              <a:rPr lang="en-GB" spc="9"/>
              <a:t>Header</a:t>
            </a:r>
            <a:endParaRPr spc="-3"/>
          </a:p>
        </p:txBody>
      </p:sp>
      <p:sp>
        <p:nvSpPr>
          <p:cNvPr id="11" name="object 9"/>
          <p:cNvSpPr/>
          <p:nvPr userDrawn="1"/>
        </p:nvSpPr>
        <p:spPr>
          <a:xfrm>
            <a:off x="0" y="6505465"/>
            <a:ext cx="12190073" cy="349639"/>
          </a:xfrm>
          <a:custGeom>
            <a:avLst/>
            <a:gdLst/>
            <a:ahLst/>
            <a:cxnLst/>
            <a:rect l="l" t="t" r="r" b="b"/>
            <a:pathLst>
              <a:path w="20088225" h="576579">
                <a:moveTo>
                  <a:pt x="0" y="576008"/>
                </a:moveTo>
                <a:lnTo>
                  <a:pt x="20087996" y="576008"/>
                </a:lnTo>
                <a:lnTo>
                  <a:pt x="20087996" y="0"/>
                </a:lnTo>
                <a:lnTo>
                  <a:pt x="0" y="0"/>
                </a:lnTo>
                <a:lnTo>
                  <a:pt x="0" y="576008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D00629-E35C-DC4C-9B84-3A88B1CB7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3" r="21685" b="25470"/>
          <a:stretch/>
        </p:blipFill>
        <p:spPr>
          <a:xfrm>
            <a:off x="10246708" y="4784156"/>
            <a:ext cx="1593987" cy="17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04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323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13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28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8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90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52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8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7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54056-D202-4127-8297-3EBC780B2670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0A687-28F5-47CD-ACF8-78F8D8AF7F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2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27/02/2026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4837" y="187944"/>
            <a:ext cx="10574557" cy="1179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7200"/>
              <a:t>Sixth Form Bulletin</a:t>
            </a:r>
          </a:p>
        </p:txBody>
      </p:sp>
      <p:sp>
        <p:nvSpPr>
          <p:cNvPr id="7" name="AutoShape 4" descr="Ramadan Mubarak 2022: Best wishes, images, messages and greetings to share  with loved ones - Hindustan Times"/>
          <p:cNvSpPr>
            <a:spLocks noChangeAspect="1" noChangeArrowheads="1"/>
          </p:cNvSpPr>
          <p:nvPr/>
        </p:nvSpPr>
        <p:spPr bwMode="auto">
          <a:xfrm>
            <a:off x="98619" y="-87602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en-GB" sz="1092"/>
          </a:p>
        </p:txBody>
      </p:sp>
    </p:spTree>
    <p:extLst>
      <p:ext uri="{BB962C8B-B14F-4D97-AF65-F5344CB8AC3E}">
        <p14:creationId xmlns:p14="http://schemas.microsoft.com/office/powerpoint/2010/main" val="3964115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runway&#10;&#10;Description automatically generated">
            <a:extLst>
              <a:ext uri="{FF2B5EF4-FFF2-40B4-BE49-F238E27FC236}">
                <a16:creationId xmlns:a16="http://schemas.microsoft.com/office/drawing/2014/main" id="{BD7554B7-A6CA-8E08-86FB-81A076821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" t="5224" r="-72" b="-373"/>
          <a:stretch/>
        </p:blipFill>
        <p:spPr>
          <a:xfrm>
            <a:off x="21" y="0"/>
            <a:ext cx="12200742" cy="687332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15E9CEE-5726-8A56-C628-A65DC00BD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60" t="62217" r="22685" b="30478"/>
          <a:stretch/>
        </p:blipFill>
        <p:spPr>
          <a:xfrm>
            <a:off x="102989" y="279574"/>
            <a:ext cx="9942712" cy="520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93AAF-B6A4-1041-DF16-CF057DC12656}"/>
              </a:ext>
            </a:extLst>
          </p:cNvPr>
          <p:cNvSpPr txBox="1"/>
          <p:nvPr/>
        </p:nvSpPr>
        <p:spPr>
          <a:xfrm>
            <a:off x="247752" y="868761"/>
            <a:ext cx="980738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>
                <a:latin typeface="Trade Gothic Inline"/>
                <a:ea typeface="Calibri"/>
                <a:cs typeface="Calibri"/>
              </a:rPr>
              <a:t>Taking place in the Swann Hall on:</a:t>
            </a:r>
            <a:endParaRPr lang="en-GB" sz="3200">
              <a:latin typeface="Aptos" panose="020B0004020202020204"/>
              <a:ea typeface="Calibri"/>
              <a:cs typeface="Calibri"/>
            </a:endParaRPr>
          </a:p>
          <a:p>
            <a:pPr algn="ctr"/>
            <a:r>
              <a:rPr lang="en-GB" sz="3200" u="sng">
                <a:latin typeface="Trade Gothic Inline"/>
                <a:ea typeface="Calibri"/>
                <a:cs typeface="Calibri"/>
              </a:rPr>
              <a:t>Thursday 5th March at lunchtime!</a:t>
            </a:r>
            <a:r>
              <a:rPr lang="en-GB" sz="3200">
                <a:latin typeface="Trade Gothic Inline"/>
                <a:ea typeface="Calibri"/>
                <a:cs typeface="Calibri"/>
              </a:rPr>
              <a:t> </a:t>
            </a:r>
            <a:endParaRPr lang="en-GB" sz="3200">
              <a:latin typeface="Aptos" panose="020B0004020202020204"/>
              <a:ea typeface="Calibri"/>
              <a:cs typeface="Calibri"/>
            </a:endParaRPr>
          </a:p>
          <a:p>
            <a:pPr algn="ctr"/>
            <a:r>
              <a:rPr lang="en-GB" sz="3200">
                <a:latin typeface="Elephant Pro"/>
                <a:ea typeface="Calibri"/>
                <a:cs typeface="Calibri"/>
              </a:rPr>
              <a:t>Arrive at the timeslot for your house, see below:</a:t>
            </a:r>
            <a:endParaRPr lang="en-GB" sz="3200">
              <a:latin typeface="Elephan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10278-456F-405C-300F-4C072B74AC9C}"/>
              </a:ext>
            </a:extLst>
          </p:cNvPr>
          <p:cNvSpPr txBox="1"/>
          <p:nvPr/>
        </p:nvSpPr>
        <p:spPr>
          <a:xfrm>
            <a:off x="3018528" y="4921788"/>
            <a:ext cx="631418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u="sng">
                <a:latin typeface="Elephant Pro"/>
                <a:cs typeface="Segoe UI"/>
              </a:rPr>
              <a:t>Points and prizes for:</a:t>
            </a:r>
            <a:r>
              <a:rPr lang="en-GB" sz="2800">
                <a:latin typeface="Elephant Pro"/>
                <a:cs typeface="Segoe UI"/>
              </a:rPr>
              <a:t>​</a:t>
            </a:r>
            <a:endParaRPr lang="en-US" sz="2400">
              <a:latin typeface="Elephant Pro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2800">
                <a:latin typeface="Elephant Pro"/>
                <a:cs typeface="Arial"/>
              </a:rPr>
              <a:t>Total entries per house​</a:t>
            </a:r>
            <a:endParaRPr lang="en-GB" sz="2800">
              <a:latin typeface="Elephant Pro"/>
              <a:ea typeface="Calibri" panose="020F0502020204030204"/>
              <a:cs typeface="Arial"/>
            </a:endParaRPr>
          </a:p>
          <a:p>
            <a:pPr algn="ctr"/>
            <a:r>
              <a:rPr lang="en-GB" sz="2800">
                <a:latin typeface="Elephant Pro"/>
                <a:cs typeface="Arial"/>
              </a:rPr>
              <a:t>Best student costume per house</a:t>
            </a:r>
            <a:endParaRPr lang="en-GB" sz="2800">
              <a:latin typeface="Elephant Pro"/>
              <a:ea typeface="Calibri" panose="020F0502020204030204"/>
              <a:cs typeface="Arial"/>
            </a:endParaRPr>
          </a:p>
          <a:p>
            <a:pPr algn="ctr"/>
            <a:r>
              <a:rPr lang="en-GB" sz="2800">
                <a:latin typeface="Elephant Pro"/>
                <a:ea typeface="Calibri" panose="020F0502020204030204"/>
                <a:cs typeface="Arial"/>
              </a:rPr>
              <a:t>Best staff costume per house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4FF3C-4DD3-1EA8-4577-96C2A98C3AE1}"/>
              </a:ext>
            </a:extLst>
          </p:cNvPr>
          <p:cNvSpPr txBox="1"/>
          <p:nvPr/>
        </p:nvSpPr>
        <p:spPr>
          <a:xfrm>
            <a:off x="4533900" y="2696147"/>
            <a:ext cx="32766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u="sng">
                <a:latin typeface="Sitka Heading"/>
                <a:cs typeface="Cavolini"/>
              </a:rPr>
              <a:t>Catwalk timeslots:</a:t>
            </a:r>
            <a:endParaRPr lang="en-GB" sz="2800">
              <a:latin typeface="Sitka Heading"/>
              <a:cs typeface="Cavolini"/>
            </a:endParaRPr>
          </a:p>
          <a:p>
            <a:pPr algn="ctr"/>
            <a:r>
              <a:rPr lang="en-GB" sz="2800">
                <a:latin typeface="Sitka Heading"/>
                <a:cs typeface="Cavolini"/>
              </a:rPr>
              <a:t>12:30 Bronte</a:t>
            </a:r>
            <a:endParaRPr lang="en-GB"/>
          </a:p>
          <a:p>
            <a:pPr algn="ctr"/>
            <a:r>
              <a:rPr lang="en-GB" sz="2800">
                <a:latin typeface="Sitka Heading"/>
                <a:cs typeface="Cavolini"/>
              </a:rPr>
              <a:t>12:40 Clarke</a:t>
            </a:r>
          </a:p>
          <a:p>
            <a:pPr algn="ctr"/>
            <a:r>
              <a:rPr lang="en-GB" sz="2800">
                <a:latin typeface="Sitka Heading"/>
                <a:cs typeface="Cavolini"/>
              </a:rPr>
              <a:t>12:50 Houldsworth</a:t>
            </a:r>
          </a:p>
          <a:p>
            <a:pPr algn="ctr"/>
            <a:r>
              <a:rPr lang="en-GB" sz="2800">
                <a:latin typeface="Sitka Heading"/>
                <a:cs typeface="Cavolini"/>
              </a:rPr>
              <a:t>1:00 Priestley</a:t>
            </a:r>
          </a:p>
        </p:txBody>
      </p:sp>
      <p:pic>
        <p:nvPicPr>
          <p:cNvPr id="3" name="Picture 2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839" y="-29298"/>
            <a:ext cx="1277906" cy="1692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10982556" y="1048642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lgerian"/>
                <a:ea typeface="Calibri"/>
                <a:cs typeface="Calibri"/>
              </a:rPr>
              <a:t>2026</a:t>
            </a:r>
            <a:endParaRPr lang="en-GB">
              <a:latin typeface="Algerian"/>
            </a:endParaRPr>
          </a:p>
        </p:txBody>
      </p:sp>
    </p:spTree>
    <p:extLst>
      <p:ext uri="{BB962C8B-B14F-4D97-AF65-F5344CB8AC3E}">
        <p14:creationId xmlns:p14="http://schemas.microsoft.com/office/powerpoint/2010/main" val="3738853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33C2C-5AF9-398E-AB9D-60945569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sterious Background&quot; Images – Browse 732 Stock Photos ...">
            <a:extLst>
              <a:ext uri="{FF2B5EF4-FFF2-40B4-BE49-F238E27FC236}">
                <a16:creationId xmlns:a16="http://schemas.microsoft.com/office/drawing/2014/main" id="{C75E366B-0E66-40ED-9EF0-F6A33F7C4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333" b="76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5" name="Picture 4" descr="A person in a suit holding a box&#10;&#10;AI-generated content may be incorrect.">
            <a:extLst>
              <a:ext uri="{FF2B5EF4-FFF2-40B4-BE49-F238E27FC236}">
                <a16:creationId xmlns:a16="http://schemas.microsoft.com/office/drawing/2014/main" id="{EC5693DE-B935-4A04-3460-B29AA235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9" t="3125"/>
          <a:stretch>
            <a:fillRect/>
          </a:stretch>
        </p:blipFill>
        <p:spPr>
          <a:xfrm rot="5400000">
            <a:off x="1326137" y="1167877"/>
            <a:ext cx="4447586" cy="344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0C0AB-B806-94E5-D802-690B68E8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1" y="233931"/>
            <a:ext cx="11851344" cy="9475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solidFill>
                  <a:srgbClr val="FFFFFF"/>
                </a:solidFill>
                <a:latin typeface="Algerian"/>
              </a:rPr>
              <a:t>The Case of the Stolen Book:</a:t>
            </a:r>
            <a:br>
              <a:rPr lang="en-US" sz="3600" dirty="0">
                <a:solidFill>
                  <a:srgbClr val="FFFFFF"/>
                </a:solidFill>
                <a:latin typeface="Algerian"/>
              </a:rPr>
            </a:br>
            <a:r>
              <a:rPr lang="en-US" sz="3600">
                <a:solidFill>
                  <a:srgbClr val="FFFFFF"/>
                </a:solidFill>
                <a:latin typeface="Algerian"/>
              </a:rPr>
              <a:t>             </a:t>
            </a:r>
            <a:r>
              <a:rPr lang="en-US" sz="3600" dirty="0">
                <a:solidFill>
                  <a:srgbClr val="FFFFFF"/>
                </a:solidFill>
                <a:latin typeface="Algerian"/>
              </a:rPr>
              <a:t>A revenge most sweet.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34391-360E-0BE0-2FAA-2F36FC114232}"/>
              </a:ext>
            </a:extLst>
          </p:cNvPr>
          <p:cNvSpPr txBox="1"/>
          <p:nvPr/>
        </p:nvSpPr>
        <p:spPr>
          <a:xfrm>
            <a:off x="5343397" y="1505493"/>
            <a:ext cx="643389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Sitka Heading"/>
                <a:cs typeface="Cavolini"/>
              </a:rPr>
              <a:t>Mr Roberts has taken a stand after being </a:t>
            </a:r>
            <a:r>
              <a:rPr lang="en-GB" sz="2800">
                <a:latin typeface="Sitka Heading"/>
                <a:cs typeface="Cavolini"/>
              </a:rPr>
              <a:t>the victim of </a:t>
            </a:r>
            <a:r>
              <a:rPr lang="en-GB" sz="2800" dirty="0">
                <a:latin typeface="Sitka Heading"/>
                <a:cs typeface="Cavolini"/>
              </a:rPr>
              <a:t>book theft for two years running. He has taken back the books Mr Tipler stole from him – plus one more as payback!</a:t>
            </a:r>
            <a:endParaRPr lang="en-US" sz="2800" dirty="0"/>
          </a:p>
          <a:p>
            <a:pPr algn="ctr"/>
            <a:r>
              <a:rPr lang="en-GB" sz="2800" dirty="0">
                <a:latin typeface="Sitka Heading"/>
                <a:cs typeface="Cavolini"/>
              </a:rPr>
              <a:t>Come and take part in the Stolen Book Treasure Hunt to see if you can work out which one.</a:t>
            </a:r>
            <a:r>
              <a:rPr lang="en-GB" sz="2800" dirty="0">
                <a:solidFill>
                  <a:srgbClr val="FFFFFF"/>
                </a:solidFill>
                <a:latin typeface="Sitka Heading"/>
                <a:cs typeface="Cavolini"/>
              </a:rPr>
              <a:t> 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Sitka Heading"/>
                <a:cs typeface="Cavolini"/>
              </a:rPr>
              <a:t>There are prizes for the fastest detectives!</a:t>
            </a:r>
            <a:endParaRPr lang="en-GB" sz="2800"/>
          </a:p>
          <a:p>
            <a:pPr algn="ctr"/>
            <a:r>
              <a:rPr lang="en-GB" sz="2800" b="1" dirty="0">
                <a:latin typeface="Sitka Heading"/>
                <a:cs typeface="Cavolini"/>
              </a:rPr>
              <a:t>Join the hunt at lunchtime in The Library:</a:t>
            </a:r>
            <a:endParaRPr lang="en-GB" sz="2800" dirty="0">
              <a:latin typeface="Sitka Heading"/>
              <a:cs typeface="Cavolini"/>
            </a:endParaRPr>
          </a:p>
          <a:p>
            <a:pPr algn="ctr"/>
            <a:r>
              <a:rPr lang="en-GB" sz="2800" b="1" dirty="0">
                <a:latin typeface="Sitka Heading"/>
                <a:cs typeface="Cavolini"/>
              </a:rPr>
              <a:t>Friday 6th March</a:t>
            </a:r>
            <a:endParaRPr lang="en-GB" sz="2800" dirty="0">
              <a:latin typeface="Sitka Heading"/>
              <a:cs typeface="Cavolini"/>
            </a:endParaRPr>
          </a:p>
        </p:txBody>
      </p:sp>
      <p:pic>
        <p:nvPicPr>
          <p:cNvPr id="8" name="Picture 7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5FAEE756-D708-18C7-2DB5-091FE78E8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672" y="2452"/>
            <a:ext cx="1045073" cy="1322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F6A66-37BE-1ECD-96DD-EE06107D9938}"/>
              </a:ext>
            </a:extLst>
          </p:cNvPr>
          <p:cNvSpPr txBox="1"/>
          <p:nvPr/>
        </p:nvSpPr>
        <p:spPr>
          <a:xfrm>
            <a:off x="11088389" y="815809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  <a:latin typeface="Algerian"/>
                <a:ea typeface="Calibri"/>
                <a:cs typeface="Calibri"/>
              </a:rPr>
              <a:t>2026</a:t>
            </a:r>
            <a:endParaRPr lang="en-GB">
              <a:solidFill>
                <a:srgbClr val="000000"/>
              </a:solidFill>
              <a:latin typeface="Algerian"/>
            </a:endParaRPr>
          </a:p>
        </p:txBody>
      </p:sp>
      <p:pic>
        <p:nvPicPr>
          <p:cNvPr id="11" name="Picture 10" descr="A person in a suit pointing at something&#10;&#10;AI-generated content may be incorrect.">
            <a:extLst>
              <a:ext uri="{FF2B5EF4-FFF2-40B4-BE49-F238E27FC236}">
                <a16:creationId xmlns:a16="http://schemas.microsoft.com/office/drawing/2014/main" id="{90523C00-279F-3425-2901-550609BCD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647" t="1139" r="15669" b="19501"/>
          <a:stretch>
            <a:fillRect/>
          </a:stretch>
        </p:blipFill>
        <p:spPr>
          <a:xfrm rot="16200000" flipH="1">
            <a:off x="67580" y="3897779"/>
            <a:ext cx="2901384" cy="2879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3372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59360-7C6B-03EA-6B78-78F76050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85" y="155187"/>
            <a:ext cx="11562932" cy="1201430"/>
          </a:xfrm>
        </p:spPr>
        <p:txBody>
          <a:bodyPr/>
          <a:lstStyle/>
          <a:p>
            <a:pPr marL="7620"/>
            <a:r>
              <a:rPr lang="en-US" sz="3900" dirty="0">
                <a:latin typeface="Lato"/>
                <a:ea typeface="Lato"/>
                <a:cs typeface="Lato"/>
              </a:rPr>
              <a:t>LEEDS UNIVERSITY AND APPRENTICESHIP FAIR</a:t>
            </a:r>
            <a:endParaRPr lang="en-US" dirty="0"/>
          </a:p>
        </p:txBody>
      </p:sp>
      <p:pic>
        <p:nvPicPr>
          <p:cNvPr id="5" name="Picture 4" descr="A group of people at a table with posters&#10;&#10;AI-generated content may be incorrect.">
            <a:extLst>
              <a:ext uri="{FF2B5EF4-FFF2-40B4-BE49-F238E27FC236}">
                <a16:creationId xmlns:a16="http://schemas.microsoft.com/office/drawing/2014/main" id="{A1FB54E2-DE75-037D-3F31-DEECA2413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56" y="1346970"/>
            <a:ext cx="7076053" cy="490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37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0EE2-0118-92C7-410D-75E31EB9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944FF-1628-8ABA-A7E3-4A08A3FEC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837" y="187944"/>
            <a:ext cx="10574557" cy="1179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7200"/>
              <a:t>Y13</a:t>
            </a:r>
            <a:endParaRPr lang="en-US"/>
          </a:p>
        </p:txBody>
      </p:sp>
      <p:sp>
        <p:nvSpPr>
          <p:cNvPr id="7" name="AutoShape 4" descr="Ramadan Mubarak 2022: Best wishes, images, messages and greetings to share  with loved ones - Hindustan Times">
            <a:extLst>
              <a:ext uri="{FF2B5EF4-FFF2-40B4-BE49-F238E27FC236}">
                <a16:creationId xmlns:a16="http://schemas.microsoft.com/office/drawing/2014/main" id="{F008ACA0-D266-0FB8-C3F6-C50AF11B0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619" y="-87602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en-GB" sz="1092"/>
          </a:p>
        </p:txBody>
      </p:sp>
    </p:spTree>
    <p:extLst>
      <p:ext uri="{BB962C8B-B14F-4D97-AF65-F5344CB8AC3E}">
        <p14:creationId xmlns:p14="http://schemas.microsoft.com/office/powerpoint/2010/main" val="228008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4DB1C-FE7C-9F56-050E-9619942CE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DE4-1A93-5ED6-C17B-821669CC2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>
                <a:latin typeface="Lato"/>
                <a:ea typeface="Lato"/>
                <a:cs typeface="Lato"/>
              </a:rPr>
              <a:t>This week's assemblies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F8528-AACA-5608-542B-436F0A2C9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13" y="1673619"/>
            <a:ext cx="10600322" cy="2929613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Mon – Y12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Tue – Bronte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Wed – Clarke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Thu – Houldsworth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Fri – Priestley</a:t>
            </a:r>
            <a:endParaRPr lang="en-US"/>
          </a:p>
          <a:p>
            <a:endParaRPr lang="en-US" sz="2650">
              <a:ea typeface="Calibri"/>
              <a:cs typeface="Calibri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C250DDA1-FAE1-8B1F-1F5E-B9FE921ECCDD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2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82A0-CC34-39C5-A51C-83E2FB420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 dirty="0">
                <a:latin typeface="Lato"/>
                <a:ea typeface="Lato"/>
                <a:cs typeface="Lato"/>
              </a:rPr>
              <a:t>UCAS Useful Links</a:t>
            </a:r>
            <a:endParaRPr lang="en-US" dirty="0"/>
          </a:p>
        </p:txBody>
      </p:sp>
      <p:pic>
        <p:nvPicPr>
          <p:cNvPr id="6" name="Picture 5" descr="A close up of a blue background&#10;&#10;AI-generated content may be incorrect.">
            <a:extLst>
              <a:ext uri="{FF2B5EF4-FFF2-40B4-BE49-F238E27FC236}">
                <a16:creationId xmlns:a16="http://schemas.microsoft.com/office/drawing/2014/main" id="{4415A980-251F-E622-79DC-BD052F943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50" y="1356881"/>
            <a:ext cx="11977885" cy="1196998"/>
          </a:xfrm>
          <a:prstGeom prst="rect">
            <a:avLst/>
          </a:prstGeom>
        </p:spPr>
      </p:pic>
      <p:pic>
        <p:nvPicPr>
          <p:cNvPr id="7" name="Picture 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2E9B5DF8-A81C-B818-294D-CEA28BCBA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50" y="2700231"/>
            <a:ext cx="7317720" cy="2855587"/>
          </a:xfrm>
          <a:prstGeom prst="rect">
            <a:avLst/>
          </a:prstGeom>
        </p:spPr>
      </p:pic>
      <p:pic>
        <p:nvPicPr>
          <p:cNvPr id="8" name="Picture 7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6F723400-F8B1-B29E-0768-2AA8707E4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304" y="3223780"/>
            <a:ext cx="32004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8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44519-0E14-5912-A19E-0329F0BE7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055D-29A1-2412-0BC8-16D8C049A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 dirty="0">
                <a:latin typeface="Lato"/>
                <a:ea typeface="Lato"/>
                <a:cs typeface="Lato"/>
              </a:rPr>
              <a:t>UCAS Useful Links</a:t>
            </a:r>
            <a:endParaRPr lang="en-US" dirty="0"/>
          </a:p>
        </p:txBody>
      </p:sp>
      <p:pic>
        <p:nvPicPr>
          <p:cNvPr id="3" name="Picture 2" descr="A person wearing a grey scarf&#10;&#10;AI-generated content may be incorrect.">
            <a:extLst>
              <a:ext uri="{FF2B5EF4-FFF2-40B4-BE49-F238E27FC236}">
                <a16:creationId xmlns:a16="http://schemas.microsoft.com/office/drawing/2014/main" id="{D2779D17-C2B0-89B9-7D25-C56A07314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36" y="1409407"/>
            <a:ext cx="11851934" cy="1872841"/>
          </a:xfrm>
          <a:prstGeom prst="rect">
            <a:avLst/>
          </a:prstGeom>
        </p:spPr>
      </p:pic>
      <p:pic>
        <p:nvPicPr>
          <p:cNvPr id="4" name="Picture 3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9DDC467-75DD-DD20-AB84-E87A31C0C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6" y="3430855"/>
            <a:ext cx="5938562" cy="1066870"/>
          </a:xfrm>
          <a:prstGeom prst="rect">
            <a:avLst/>
          </a:prstGeom>
        </p:spPr>
      </p:pic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FC59453-24B6-9AEE-C742-FD8CAADBF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842" y="3280300"/>
            <a:ext cx="31623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9D2CD-7E98-8793-4952-30BDF17C9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334DC-D659-7632-B92D-E18154BCA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 dirty="0">
                <a:latin typeface="Lato"/>
                <a:ea typeface="Lato"/>
                <a:cs typeface="Lato"/>
              </a:rPr>
              <a:t>UCAS Useful Links</a:t>
            </a:r>
            <a:endParaRPr lang="en-US" dirty="0"/>
          </a:p>
        </p:txBody>
      </p:sp>
      <p:pic>
        <p:nvPicPr>
          <p:cNvPr id="3" name="Picture 2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D29CF8B-6F40-C758-F913-CA246B38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7606" y="3261880"/>
            <a:ext cx="3105150" cy="3105150"/>
          </a:xfrm>
          <a:prstGeom prst="rect">
            <a:avLst/>
          </a:prstGeom>
        </p:spPr>
      </p:pic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4F7F3CF7-C5ED-05E3-CF4E-E233245AC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5" y="1345142"/>
            <a:ext cx="11927505" cy="1396807"/>
          </a:xfrm>
          <a:prstGeom prst="rect">
            <a:avLst/>
          </a:prstGeom>
        </p:spPr>
      </p:pic>
      <p:pic>
        <p:nvPicPr>
          <p:cNvPr id="6" name="Picture 5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2CB8AB0-4E85-24BF-B037-67932C295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1" y="2998113"/>
            <a:ext cx="8577224" cy="86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3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862C6-710E-B755-7743-7B4E64286862}"/>
              </a:ext>
            </a:extLst>
          </p:cNvPr>
          <p:cNvSpPr txBox="1"/>
          <p:nvPr/>
        </p:nvSpPr>
        <p:spPr>
          <a:xfrm>
            <a:off x="353726" y="1230026"/>
            <a:ext cx="600085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600" b="1">
                <a:latin typeface="Century Schoolbook"/>
                <a:cs typeface="Aharoni"/>
              </a:rPr>
              <a:t>We are celebrating World Book Day at HGS!</a:t>
            </a:r>
            <a:endParaRPr lang="en-US" sz="3600"/>
          </a:p>
        </p:txBody>
      </p:sp>
      <p:pic>
        <p:nvPicPr>
          <p:cNvPr id="3" name="Picture 2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69" y="397823"/>
            <a:ext cx="4752109" cy="5877504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7601405" y="4140139"/>
            <a:ext cx="3075709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>
                <a:latin typeface="Algerian"/>
                <a:ea typeface="Calibri"/>
                <a:cs typeface="Calibri"/>
              </a:rPr>
              <a:t>2026</a:t>
            </a:r>
            <a:endParaRPr lang="en-GB" sz="6600">
              <a:latin typeface="Algerian"/>
            </a:endParaRPr>
          </a:p>
        </p:txBody>
      </p:sp>
    </p:spTree>
    <p:extLst>
      <p:ext uri="{BB962C8B-B14F-4D97-AF65-F5344CB8AC3E}">
        <p14:creationId xmlns:p14="http://schemas.microsoft.com/office/powerpoint/2010/main" val="3102723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D9051-B8FF-1A0D-815C-948709695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80AAE42A-18C3-19D7-F021-95C602BD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360" y="76567"/>
            <a:ext cx="3408973" cy="2689714"/>
          </a:xfrm>
          <a:prstGeom prst="rect">
            <a:avLst/>
          </a:prstGeom>
        </p:spPr>
      </p:pic>
      <p:pic>
        <p:nvPicPr>
          <p:cNvPr id="11" name="Picture 10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177C0BE6-4872-EF80-3DCA-89A26408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" t="29487" r="190" b="13390"/>
          <a:stretch>
            <a:fillRect/>
          </a:stretch>
        </p:blipFill>
        <p:spPr>
          <a:xfrm>
            <a:off x="3771637" y="2188308"/>
            <a:ext cx="4055981" cy="314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B5CDA-2684-00E6-4ACA-F9CA3C4394EC}"/>
              </a:ext>
            </a:extLst>
          </p:cNvPr>
          <p:cNvSpPr txBox="1"/>
          <p:nvPr/>
        </p:nvSpPr>
        <p:spPr>
          <a:xfrm>
            <a:off x="241300" y="355600"/>
            <a:ext cx="117221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u="sng">
                <a:latin typeface="Century Schoolbook"/>
                <a:cs typeface="Aharoni"/>
              </a:rPr>
              <a:t>World Book Day is back on the</a:t>
            </a:r>
            <a:r>
              <a:rPr lang="en-GB" sz="4000" b="1">
                <a:latin typeface="Century Schoolbook"/>
                <a:cs typeface="Aharoni"/>
              </a:rPr>
              <a:t>       5</a:t>
            </a:r>
            <a:r>
              <a:rPr lang="en-GB" sz="4000" b="1" u="sng">
                <a:latin typeface="Century Schoolbook"/>
                <a:cs typeface="Aharoni"/>
              </a:rPr>
              <a:t>th March 2026!</a:t>
            </a:r>
          </a:p>
          <a:p>
            <a:r>
              <a:rPr lang="en-GB" sz="3600">
                <a:latin typeface="Century Schoolbook"/>
                <a:cs typeface="Aharoni"/>
              </a:rPr>
              <a:t>Here's the fun of the last few years:</a:t>
            </a:r>
            <a:endParaRPr lang="en-GB" sz="3600" b="1" u="sng">
              <a:latin typeface="Century Schoolbook"/>
              <a:cs typeface="Aharoni"/>
            </a:endParaRPr>
          </a:p>
        </p:txBody>
      </p:sp>
      <p:pic>
        <p:nvPicPr>
          <p:cNvPr id="4" name="Picture 3" descr="A person in a white suit and hat with a cane&#10;&#10;AI-generated content may be incorrect.">
            <a:extLst>
              <a:ext uri="{FF2B5EF4-FFF2-40B4-BE49-F238E27FC236}">
                <a16:creationId xmlns:a16="http://schemas.microsoft.com/office/drawing/2014/main" id="{E3CB1A06-09BD-5F66-258B-E13EC52F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00" r="288" b="277"/>
          <a:stretch>
            <a:fillRect/>
          </a:stretch>
        </p:blipFill>
        <p:spPr>
          <a:xfrm>
            <a:off x="378330" y="3087076"/>
            <a:ext cx="1923916" cy="3507183"/>
          </a:xfrm>
          <a:prstGeom prst="rect">
            <a:avLst/>
          </a:prstGeom>
        </p:spPr>
      </p:pic>
      <p:pic>
        <p:nvPicPr>
          <p:cNvPr id="12" name="Picture 11" descr="A person in a red dress and black gloves holding a fan&#10;&#10;AI-generated content may be incorrect.">
            <a:extLst>
              <a:ext uri="{FF2B5EF4-FFF2-40B4-BE49-F238E27FC236}">
                <a16:creationId xmlns:a16="http://schemas.microsoft.com/office/drawing/2014/main" id="{7F92DCAC-6141-CE5A-AB67-3275601E7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419" y="2325076"/>
            <a:ext cx="1926470" cy="2794001"/>
          </a:xfrm>
          <a:prstGeom prst="rect">
            <a:avLst/>
          </a:prstGeom>
        </p:spPr>
      </p:pic>
      <p:pic>
        <p:nvPicPr>
          <p:cNvPr id="7" name="Picture 6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AEDF552E-C6BB-B80A-DC1E-ACB3866A7B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61" t="5183" r="-171" b="14616"/>
          <a:stretch>
            <a:fillRect/>
          </a:stretch>
        </p:blipFill>
        <p:spPr>
          <a:xfrm>
            <a:off x="7757087" y="2383504"/>
            <a:ext cx="4205457" cy="2754200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6047D3F-AABB-84C0-111D-CD8D247D8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169" y="4476138"/>
            <a:ext cx="2987431" cy="2282338"/>
          </a:xfrm>
          <a:prstGeom prst="rect">
            <a:avLst/>
          </a:prstGeom>
        </p:spPr>
      </p:pic>
      <p:pic>
        <p:nvPicPr>
          <p:cNvPr id="2" name="Picture 1" descr="A group of boys in clothing&#10;&#10;AI-generated content may be incorrect.">
            <a:extLst>
              <a:ext uri="{FF2B5EF4-FFF2-40B4-BE49-F238E27FC236}">
                <a16:creationId xmlns:a16="http://schemas.microsoft.com/office/drawing/2014/main" id="{E53DFF6F-2E43-54B1-B350-19F7F633B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8420" y="4746259"/>
            <a:ext cx="2678236" cy="1937483"/>
          </a:xfrm>
          <a:prstGeom prst="rect">
            <a:avLst/>
          </a:prstGeom>
        </p:spPr>
      </p:pic>
      <p:pic>
        <p:nvPicPr>
          <p:cNvPr id="9" name="Picture 8" descr="A child in a garment&#10;&#10;AI-generated content may be incorrect.">
            <a:extLst>
              <a:ext uri="{FF2B5EF4-FFF2-40B4-BE49-F238E27FC236}">
                <a16:creationId xmlns:a16="http://schemas.microsoft.com/office/drawing/2014/main" id="{67362D27-B162-BAD4-8319-F1FA7382D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8194" y="3966308"/>
            <a:ext cx="1743456" cy="2862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170B4-20B4-9EF3-737F-7E2281DD4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7835" y="4122614"/>
            <a:ext cx="1409561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47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DC887-3BF2-CD9B-3601-2E56DFF9B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4E986F-46D7-B700-2A02-AA55350625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837" y="187944"/>
            <a:ext cx="10574557" cy="11791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7200"/>
              <a:t>Y12</a:t>
            </a:r>
            <a:endParaRPr lang="en-US"/>
          </a:p>
        </p:txBody>
      </p:sp>
      <p:sp>
        <p:nvSpPr>
          <p:cNvPr id="7" name="AutoShape 4" descr="Ramadan Mubarak 2022: Best wishes, images, messages and greetings to share  with loved ones - Hindustan Times">
            <a:extLst>
              <a:ext uri="{FF2B5EF4-FFF2-40B4-BE49-F238E27FC236}">
                <a16:creationId xmlns:a16="http://schemas.microsoft.com/office/drawing/2014/main" id="{23EC79BC-0C2A-B990-0513-CFB612730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8619" y="-87602"/>
            <a:ext cx="184831" cy="1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55449" tIns="27725" rIns="55449" bIns="27725" numCol="1" anchor="t" anchorCtr="0" compatLnSpc="1">
            <a:prstTxWarp prst="textNoShape">
              <a:avLst/>
            </a:prstTxWarp>
          </a:bodyPr>
          <a:lstStyle/>
          <a:p>
            <a:endParaRPr lang="en-GB" sz="1092"/>
          </a:p>
        </p:txBody>
      </p:sp>
    </p:spTree>
    <p:extLst>
      <p:ext uri="{BB962C8B-B14F-4D97-AF65-F5344CB8AC3E}">
        <p14:creationId xmlns:p14="http://schemas.microsoft.com/office/powerpoint/2010/main" val="333957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39DCB-BE7A-DA17-164D-40635B7A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C5A8C8-C24E-6D5B-AC27-438EDBADA57C}"/>
              </a:ext>
            </a:extLst>
          </p:cNvPr>
          <p:cNvSpPr txBox="1"/>
          <p:nvPr/>
        </p:nvSpPr>
        <p:spPr>
          <a:xfrm>
            <a:off x="228808" y="418059"/>
            <a:ext cx="1172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u="sng">
                <a:latin typeface="Century Schoolbook"/>
                <a:cs typeface="Aharoni"/>
              </a:rPr>
              <a:t>Bookmark Competition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1EDD2-96DE-63BC-C834-40FC4334F80E}"/>
              </a:ext>
            </a:extLst>
          </p:cNvPr>
          <p:cNvSpPr txBox="1"/>
          <p:nvPr/>
        </p:nvSpPr>
        <p:spPr>
          <a:xfrm>
            <a:off x="224134" y="1131046"/>
            <a:ext cx="4374891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Create a bookmark with a literary theme about a book, author, genre, or to celebrate books and reading.​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The winning bookmark will receive a prize and be reproduced and distributed to students throughout the year.​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Collect your entry pack from The Library from Monday 3rd March.​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Entries must be in by 3.30pm on Friday 6th March.</a:t>
            </a:r>
            <a:endParaRPr lang="en-US" sz="2400" dirty="0">
              <a:latin typeface="Calibri"/>
              <a:ea typeface="Calibri"/>
              <a:cs typeface="Arial"/>
            </a:endParaRPr>
          </a:p>
        </p:txBody>
      </p:sp>
      <p:pic>
        <p:nvPicPr>
          <p:cNvPr id="7" name="Picture 6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839" y="-29298"/>
            <a:ext cx="1277906" cy="1692962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10982556" y="1048642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lgerian"/>
                <a:ea typeface="Calibri"/>
                <a:cs typeface="Calibri"/>
              </a:rPr>
              <a:t>2026</a:t>
            </a:r>
            <a:endParaRPr lang="en-GB">
              <a:latin typeface="Algerian"/>
            </a:endParaRPr>
          </a:p>
        </p:txBody>
      </p:sp>
      <p:pic>
        <p:nvPicPr>
          <p:cNvPr id="2" name="Picture 1" descr="A group of rectangular bookmarks with pictures on them&#10;&#10;AI-generated content may be incorrect.">
            <a:extLst>
              <a:ext uri="{FF2B5EF4-FFF2-40B4-BE49-F238E27FC236}">
                <a16:creationId xmlns:a16="http://schemas.microsoft.com/office/drawing/2014/main" id="{448A825A-BF66-B853-5607-0869B1DE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15" y="1719383"/>
            <a:ext cx="7268309" cy="50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9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runway&#10;&#10;Description automatically generated">
            <a:extLst>
              <a:ext uri="{FF2B5EF4-FFF2-40B4-BE49-F238E27FC236}">
                <a16:creationId xmlns:a16="http://schemas.microsoft.com/office/drawing/2014/main" id="{BD7554B7-A6CA-8E08-86FB-81A076821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1" t="5224" r="-72" b="-373"/>
          <a:stretch/>
        </p:blipFill>
        <p:spPr>
          <a:xfrm>
            <a:off x="21" y="0"/>
            <a:ext cx="12200742" cy="6873326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15E9CEE-5726-8A56-C628-A65DC00BDE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60" t="62217" r="22685" b="30478"/>
          <a:stretch/>
        </p:blipFill>
        <p:spPr>
          <a:xfrm>
            <a:off x="102989" y="279574"/>
            <a:ext cx="9942712" cy="5208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93AAF-B6A4-1041-DF16-CF057DC12656}"/>
              </a:ext>
            </a:extLst>
          </p:cNvPr>
          <p:cNvSpPr txBox="1"/>
          <p:nvPr/>
        </p:nvSpPr>
        <p:spPr>
          <a:xfrm>
            <a:off x="247752" y="868761"/>
            <a:ext cx="9807388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>
                <a:latin typeface="Trade Gothic Inline"/>
                <a:ea typeface="Calibri"/>
                <a:cs typeface="Calibri"/>
              </a:rPr>
              <a:t>Taking place in the Swann Hall on:</a:t>
            </a:r>
            <a:endParaRPr lang="en-GB" sz="3200">
              <a:latin typeface="Aptos" panose="020B0004020202020204"/>
              <a:ea typeface="Calibri"/>
              <a:cs typeface="Calibri"/>
            </a:endParaRPr>
          </a:p>
          <a:p>
            <a:pPr algn="ctr"/>
            <a:r>
              <a:rPr lang="en-GB" sz="3200" u="sng">
                <a:latin typeface="Trade Gothic Inline"/>
                <a:ea typeface="Calibri"/>
                <a:cs typeface="Calibri"/>
              </a:rPr>
              <a:t>Thursday 5th March at lunchtime!</a:t>
            </a:r>
            <a:r>
              <a:rPr lang="en-GB" sz="3200">
                <a:latin typeface="Trade Gothic Inline"/>
                <a:ea typeface="Calibri"/>
                <a:cs typeface="Calibri"/>
              </a:rPr>
              <a:t> </a:t>
            </a:r>
            <a:endParaRPr lang="en-GB" sz="3200">
              <a:latin typeface="Aptos" panose="020B0004020202020204"/>
              <a:ea typeface="Calibri"/>
              <a:cs typeface="Calibri"/>
            </a:endParaRPr>
          </a:p>
          <a:p>
            <a:pPr algn="ctr"/>
            <a:r>
              <a:rPr lang="en-GB" sz="3200">
                <a:latin typeface="Elephant Pro"/>
                <a:ea typeface="Calibri"/>
                <a:cs typeface="Calibri"/>
              </a:rPr>
              <a:t>Arrive at the timeslot for your house, see below:</a:t>
            </a:r>
            <a:endParaRPr lang="en-GB" sz="3200">
              <a:latin typeface="Elephant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510278-456F-405C-300F-4C072B74AC9C}"/>
              </a:ext>
            </a:extLst>
          </p:cNvPr>
          <p:cNvSpPr txBox="1"/>
          <p:nvPr/>
        </p:nvSpPr>
        <p:spPr>
          <a:xfrm>
            <a:off x="3018528" y="4921788"/>
            <a:ext cx="631418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u="sng">
                <a:latin typeface="Elephant Pro"/>
                <a:cs typeface="Segoe UI"/>
              </a:rPr>
              <a:t>Points and prizes for:</a:t>
            </a:r>
            <a:r>
              <a:rPr lang="en-GB" sz="2800">
                <a:latin typeface="Elephant Pro"/>
                <a:cs typeface="Segoe UI"/>
              </a:rPr>
              <a:t>​</a:t>
            </a:r>
            <a:endParaRPr lang="en-US" sz="2400">
              <a:latin typeface="Elephant Pro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GB" sz="2800">
                <a:latin typeface="Elephant Pro"/>
                <a:cs typeface="Arial"/>
              </a:rPr>
              <a:t>Total entries per house​</a:t>
            </a:r>
            <a:endParaRPr lang="en-GB" sz="2800">
              <a:latin typeface="Elephant Pro"/>
              <a:ea typeface="Calibri" panose="020F0502020204030204"/>
              <a:cs typeface="Arial"/>
            </a:endParaRPr>
          </a:p>
          <a:p>
            <a:pPr algn="ctr"/>
            <a:r>
              <a:rPr lang="en-GB" sz="2800">
                <a:latin typeface="Elephant Pro"/>
                <a:cs typeface="Arial"/>
              </a:rPr>
              <a:t>Best student costume per house</a:t>
            </a:r>
            <a:endParaRPr lang="en-GB" sz="2800">
              <a:latin typeface="Elephant Pro"/>
              <a:ea typeface="Calibri" panose="020F0502020204030204"/>
              <a:cs typeface="Arial"/>
            </a:endParaRPr>
          </a:p>
          <a:p>
            <a:pPr algn="ctr"/>
            <a:r>
              <a:rPr lang="en-GB" sz="2800">
                <a:latin typeface="Elephant Pro"/>
                <a:ea typeface="Calibri" panose="020F0502020204030204"/>
                <a:cs typeface="Arial"/>
              </a:rPr>
              <a:t>Best staff costume per house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4FF3C-4DD3-1EA8-4577-96C2A98C3AE1}"/>
              </a:ext>
            </a:extLst>
          </p:cNvPr>
          <p:cNvSpPr txBox="1"/>
          <p:nvPr/>
        </p:nvSpPr>
        <p:spPr>
          <a:xfrm>
            <a:off x="4533900" y="2696147"/>
            <a:ext cx="32766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 u="sng">
                <a:latin typeface="Sitka Heading"/>
                <a:cs typeface="Cavolini"/>
              </a:rPr>
              <a:t>Catwalk timeslots:</a:t>
            </a:r>
            <a:endParaRPr lang="en-GB" sz="2800">
              <a:latin typeface="Sitka Heading"/>
              <a:cs typeface="Cavolini"/>
            </a:endParaRPr>
          </a:p>
          <a:p>
            <a:pPr algn="ctr"/>
            <a:r>
              <a:rPr lang="en-GB" sz="2800">
                <a:latin typeface="Sitka Heading"/>
                <a:cs typeface="Cavolini"/>
              </a:rPr>
              <a:t>12:30 Bronte</a:t>
            </a:r>
            <a:endParaRPr lang="en-GB"/>
          </a:p>
          <a:p>
            <a:pPr algn="ctr"/>
            <a:r>
              <a:rPr lang="en-GB" sz="2800">
                <a:latin typeface="Sitka Heading"/>
                <a:cs typeface="Cavolini"/>
              </a:rPr>
              <a:t>12:40 Clarke</a:t>
            </a:r>
          </a:p>
          <a:p>
            <a:pPr algn="ctr"/>
            <a:r>
              <a:rPr lang="en-GB" sz="2800">
                <a:latin typeface="Sitka Heading"/>
                <a:cs typeface="Cavolini"/>
              </a:rPr>
              <a:t>12:50 Houldsworth</a:t>
            </a:r>
          </a:p>
          <a:p>
            <a:pPr algn="ctr"/>
            <a:r>
              <a:rPr lang="en-GB" sz="2800">
                <a:latin typeface="Sitka Heading"/>
                <a:cs typeface="Cavolini"/>
              </a:rPr>
              <a:t>1:00 Priestley</a:t>
            </a:r>
          </a:p>
        </p:txBody>
      </p:sp>
      <p:pic>
        <p:nvPicPr>
          <p:cNvPr id="3" name="Picture 2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7839" y="-29298"/>
            <a:ext cx="1277906" cy="1692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10982556" y="1048642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lgerian"/>
                <a:ea typeface="Calibri"/>
                <a:cs typeface="Calibri"/>
              </a:rPr>
              <a:t>2026</a:t>
            </a:r>
            <a:endParaRPr lang="en-GB">
              <a:latin typeface="Algerian"/>
            </a:endParaRPr>
          </a:p>
        </p:txBody>
      </p:sp>
    </p:spTree>
    <p:extLst>
      <p:ext uri="{BB962C8B-B14F-4D97-AF65-F5344CB8AC3E}">
        <p14:creationId xmlns:p14="http://schemas.microsoft.com/office/powerpoint/2010/main" val="1612552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33C2C-5AF9-398E-AB9D-609455697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sterious Background&quot; Images – Browse 732 Stock Photos ...">
            <a:extLst>
              <a:ext uri="{FF2B5EF4-FFF2-40B4-BE49-F238E27FC236}">
                <a16:creationId xmlns:a16="http://schemas.microsoft.com/office/drawing/2014/main" id="{C75E366B-0E66-40ED-9EF0-F6A33F7C47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9333" b="764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pic>
        <p:nvPicPr>
          <p:cNvPr id="5" name="Picture 4" descr="A person in a suit holding a box&#10;&#10;AI-generated content may be incorrect.">
            <a:extLst>
              <a:ext uri="{FF2B5EF4-FFF2-40B4-BE49-F238E27FC236}">
                <a16:creationId xmlns:a16="http://schemas.microsoft.com/office/drawing/2014/main" id="{EC5693DE-B935-4A04-3460-B29AA235B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79" t="3125"/>
          <a:stretch>
            <a:fillRect/>
          </a:stretch>
        </p:blipFill>
        <p:spPr>
          <a:xfrm rot="5400000">
            <a:off x="1326137" y="1167877"/>
            <a:ext cx="4447586" cy="344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D0C0AB-B806-94E5-D802-690B68E80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1" y="233931"/>
            <a:ext cx="11851344" cy="9475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>
                <a:solidFill>
                  <a:srgbClr val="FFFFFF"/>
                </a:solidFill>
                <a:latin typeface="Algerian"/>
              </a:rPr>
              <a:t>The Case of the Stolen Book:</a:t>
            </a:r>
            <a:br>
              <a:rPr lang="en-US" sz="3600" dirty="0">
                <a:solidFill>
                  <a:srgbClr val="FFFFFF"/>
                </a:solidFill>
                <a:latin typeface="Algerian"/>
              </a:rPr>
            </a:br>
            <a:r>
              <a:rPr lang="en-US" sz="3600">
                <a:solidFill>
                  <a:srgbClr val="FFFFFF"/>
                </a:solidFill>
                <a:latin typeface="Algerian"/>
              </a:rPr>
              <a:t>             </a:t>
            </a:r>
            <a:r>
              <a:rPr lang="en-US" sz="3600" dirty="0">
                <a:solidFill>
                  <a:srgbClr val="FFFFFF"/>
                </a:solidFill>
                <a:latin typeface="Algerian"/>
              </a:rPr>
              <a:t>A revenge most sweet.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34391-360E-0BE0-2FAA-2F36FC114232}"/>
              </a:ext>
            </a:extLst>
          </p:cNvPr>
          <p:cNvSpPr txBox="1"/>
          <p:nvPr/>
        </p:nvSpPr>
        <p:spPr>
          <a:xfrm>
            <a:off x="5343397" y="1505493"/>
            <a:ext cx="643389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dirty="0">
                <a:latin typeface="Sitka Heading"/>
                <a:cs typeface="Cavolini"/>
              </a:rPr>
              <a:t>Mr Roberts has taken a stand after being </a:t>
            </a:r>
            <a:r>
              <a:rPr lang="en-GB" sz="2800">
                <a:latin typeface="Sitka Heading"/>
                <a:cs typeface="Cavolini"/>
              </a:rPr>
              <a:t>the victim of </a:t>
            </a:r>
            <a:r>
              <a:rPr lang="en-GB" sz="2800" dirty="0">
                <a:latin typeface="Sitka Heading"/>
                <a:cs typeface="Cavolini"/>
              </a:rPr>
              <a:t>book theft for two years running. He has taken back the books Mr Tipler stole from him – plus one more as payback!</a:t>
            </a:r>
            <a:endParaRPr lang="en-US" sz="2800" dirty="0"/>
          </a:p>
          <a:p>
            <a:pPr algn="ctr"/>
            <a:r>
              <a:rPr lang="en-GB" sz="2800" dirty="0">
                <a:latin typeface="Sitka Heading"/>
                <a:cs typeface="Cavolini"/>
              </a:rPr>
              <a:t>Come and take part in the Stolen Book Treasure Hunt to see if you can work out which one.</a:t>
            </a:r>
            <a:r>
              <a:rPr lang="en-GB" sz="2800" dirty="0">
                <a:solidFill>
                  <a:srgbClr val="FFFFFF"/>
                </a:solidFill>
                <a:latin typeface="Sitka Heading"/>
                <a:cs typeface="Cavolini"/>
              </a:rPr>
              <a:t> </a:t>
            </a:r>
          </a:p>
          <a:p>
            <a:pPr algn="ctr"/>
            <a:r>
              <a:rPr lang="en-GB" sz="2800" dirty="0">
                <a:solidFill>
                  <a:srgbClr val="FF0000"/>
                </a:solidFill>
                <a:latin typeface="Sitka Heading"/>
                <a:cs typeface="Cavolini"/>
              </a:rPr>
              <a:t>There are prizes for the fastest detectives!</a:t>
            </a:r>
            <a:endParaRPr lang="en-GB" sz="2800"/>
          </a:p>
          <a:p>
            <a:pPr algn="ctr"/>
            <a:r>
              <a:rPr lang="en-GB" sz="2800" b="1" dirty="0">
                <a:latin typeface="Sitka Heading"/>
                <a:cs typeface="Cavolini"/>
              </a:rPr>
              <a:t>Join the hunt at lunchtime in The Library:</a:t>
            </a:r>
            <a:endParaRPr lang="en-GB" sz="2800" dirty="0">
              <a:latin typeface="Sitka Heading"/>
              <a:cs typeface="Cavolini"/>
            </a:endParaRPr>
          </a:p>
          <a:p>
            <a:pPr algn="ctr"/>
            <a:r>
              <a:rPr lang="en-GB" sz="2800" b="1" dirty="0">
                <a:latin typeface="Sitka Heading"/>
                <a:cs typeface="Cavolini"/>
              </a:rPr>
              <a:t>Friday 6th March</a:t>
            </a:r>
            <a:endParaRPr lang="en-GB" sz="2800" dirty="0">
              <a:latin typeface="Sitka Heading"/>
              <a:cs typeface="Cavolini"/>
            </a:endParaRPr>
          </a:p>
        </p:txBody>
      </p:sp>
      <p:pic>
        <p:nvPicPr>
          <p:cNvPr id="8" name="Picture 7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5FAEE756-D708-18C7-2DB5-091FE78E8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0672" y="2452"/>
            <a:ext cx="1045073" cy="13225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0F6A66-37BE-1ECD-96DD-EE06107D9938}"/>
              </a:ext>
            </a:extLst>
          </p:cNvPr>
          <p:cNvSpPr txBox="1"/>
          <p:nvPr/>
        </p:nvSpPr>
        <p:spPr>
          <a:xfrm>
            <a:off x="11088389" y="815809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  <a:latin typeface="Algerian"/>
                <a:ea typeface="Calibri"/>
                <a:cs typeface="Calibri"/>
              </a:rPr>
              <a:t>2026</a:t>
            </a:r>
            <a:endParaRPr lang="en-GB">
              <a:solidFill>
                <a:srgbClr val="000000"/>
              </a:solidFill>
              <a:latin typeface="Algerian"/>
            </a:endParaRPr>
          </a:p>
        </p:txBody>
      </p:sp>
      <p:pic>
        <p:nvPicPr>
          <p:cNvPr id="11" name="Picture 10" descr="A person in a suit pointing at something&#10;&#10;AI-generated content may be incorrect.">
            <a:extLst>
              <a:ext uri="{FF2B5EF4-FFF2-40B4-BE49-F238E27FC236}">
                <a16:creationId xmlns:a16="http://schemas.microsoft.com/office/drawing/2014/main" id="{90523C00-279F-3425-2901-550609BCD0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647" t="1139" r="15669" b="19501"/>
          <a:stretch>
            <a:fillRect/>
          </a:stretch>
        </p:blipFill>
        <p:spPr>
          <a:xfrm rot="16200000" flipH="1">
            <a:off x="67580" y="3897779"/>
            <a:ext cx="2901384" cy="2879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6700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yellow arrow with black and brown symbols&#10;&#10;AI-generated content may be incorrect.">
            <a:extLst>
              <a:ext uri="{FF2B5EF4-FFF2-40B4-BE49-F238E27FC236}">
                <a16:creationId xmlns:a16="http://schemas.microsoft.com/office/drawing/2014/main" id="{0DAA6A29-2870-FCEC-9CA4-F3A4A91D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30" y="480646"/>
            <a:ext cx="9064959" cy="472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B651E4-4F89-4CE7-BD16-157C64873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80969"/>
            <a:ext cx="12192000" cy="7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58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D8E46-AA68-6204-B9D8-F696AECD8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5D69DF7-5648-4265-1032-99D55C8174C8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7F7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5E03B-C393-91CC-8492-95669D660B14}"/>
              </a:ext>
            </a:extLst>
          </p:cNvPr>
          <p:cNvSpPr txBox="1"/>
          <p:nvPr/>
        </p:nvSpPr>
        <p:spPr>
          <a:xfrm>
            <a:off x="92364" y="347996"/>
            <a:ext cx="290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Apprenticeship &amp; Employment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C404C76D-82B6-5DA4-2940-B588D7202E5E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ack and white text&#10;&#10;AI-generated content may be incorrect.">
            <a:extLst>
              <a:ext uri="{FF2B5EF4-FFF2-40B4-BE49-F238E27FC236}">
                <a16:creationId xmlns:a16="http://schemas.microsoft.com/office/drawing/2014/main" id="{8E232CD1-3A0B-4962-1437-E3C265E92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39" y="1664677"/>
            <a:ext cx="6922923" cy="4337539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717B6368-B070-A182-5CFA-12BC27C3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594" y="1888881"/>
            <a:ext cx="4670181" cy="1773116"/>
          </a:xfrm>
          <a:prstGeom prst="rect">
            <a:avLst/>
          </a:prstGeom>
        </p:spPr>
      </p:pic>
      <p:pic>
        <p:nvPicPr>
          <p:cNvPr id="9" name="Picture 8" descr="A qr code with a few squares&#10;&#10;AI-generated content may be incorrect.">
            <a:extLst>
              <a:ext uri="{FF2B5EF4-FFF2-40B4-BE49-F238E27FC236}">
                <a16:creationId xmlns:a16="http://schemas.microsoft.com/office/drawing/2014/main" id="{AB2BAB11-1B7D-9859-EF73-EF8F67C0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448" y="3977054"/>
            <a:ext cx="2765181" cy="27197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A2B996-5236-26D6-570C-EC7EF20A5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447" y="262432"/>
            <a:ext cx="4149966" cy="1116365"/>
          </a:xfrm>
          <a:prstGeom prst="rect">
            <a:avLst/>
          </a:prstGeom>
        </p:spPr>
      </p:pic>
      <p:pic>
        <p:nvPicPr>
          <p:cNvPr id="11" name="Picture 10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6F33C3BC-32D9-3281-F867-6796C69D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698" y="391991"/>
            <a:ext cx="3037742" cy="9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E042F-20C8-A543-F428-93CAC494A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62491879-F1BC-207E-62A5-61882580B39D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7F7F5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74C01-AE32-4D05-12E6-A43DA6464254}"/>
              </a:ext>
            </a:extLst>
          </p:cNvPr>
          <p:cNvSpPr txBox="1"/>
          <p:nvPr/>
        </p:nvSpPr>
        <p:spPr>
          <a:xfrm>
            <a:off x="92364" y="347996"/>
            <a:ext cx="2900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Apprenticeship &amp; Employment</a:t>
            </a:r>
          </a:p>
        </p:txBody>
      </p:sp>
      <p:pic>
        <p:nvPicPr>
          <p:cNvPr id="2" name="Picture 1" descr="A close-up of black text&#10;&#10;AI-generated content may be incorrect.">
            <a:extLst>
              <a:ext uri="{FF2B5EF4-FFF2-40B4-BE49-F238E27FC236}">
                <a16:creationId xmlns:a16="http://schemas.microsoft.com/office/drawing/2014/main" id="{72330C50-974A-1E0A-2339-B0CB95E9A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3" y="1711406"/>
            <a:ext cx="9559637" cy="1136594"/>
          </a:xfrm>
          <a:prstGeom prst="rect">
            <a:avLst/>
          </a:prstGeom>
        </p:spPr>
      </p:pic>
      <p:pic>
        <p:nvPicPr>
          <p:cNvPr id="8" name="Picture 7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8A7F785-7AD8-D11F-DF0B-872CD7C57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42873"/>
            <a:ext cx="7204364" cy="3854996"/>
          </a:xfrm>
          <a:prstGeom prst="rect">
            <a:avLst/>
          </a:prstGeom>
        </p:spPr>
      </p:pic>
      <p:pic>
        <p:nvPicPr>
          <p:cNvPr id="10" name="Picture 9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5D9923D7-7F97-37A4-8DD7-43298ECA5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380" y="2735289"/>
            <a:ext cx="3440414" cy="3446711"/>
          </a:xfrm>
          <a:prstGeom prst="rect">
            <a:avLst/>
          </a:prstGeom>
        </p:spPr>
      </p:pic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D3F536F2-3F40-33BE-C819-75E44203F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644" y="4483913"/>
            <a:ext cx="2210430" cy="2216570"/>
          </a:xfrm>
          <a:prstGeom prst="rect">
            <a:avLst/>
          </a:prstGeom>
        </p:spPr>
      </p:pic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392DE20E-CCDA-5706-96CF-4794DA2B9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29" y="277799"/>
            <a:ext cx="338137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CC2AF-7D53-2DF2-F105-6CC9593B1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9D90313-6C31-929D-D895-711C6985F5A9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F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B39A5-0C7B-D72F-48AB-31CD90A97E1C}"/>
              </a:ext>
            </a:extLst>
          </p:cNvPr>
          <p:cNvSpPr txBox="1"/>
          <p:nvPr/>
        </p:nvSpPr>
        <p:spPr>
          <a:xfrm>
            <a:off x="157018" y="409551"/>
            <a:ext cx="293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Business, Economics &amp; Finance</a:t>
            </a:r>
          </a:p>
        </p:txBody>
      </p:sp>
      <p:pic>
        <p:nvPicPr>
          <p:cNvPr id="3" name="Picture 2" descr="A blue and red logo&#10;&#10;AI-generated content may be incorrect.">
            <a:extLst>
              <a:ext uri="{FF2B5EF4-FFF2-40B4-BE49-F238E27FC236}">
                <a16:creationId xmlns:a16="http://schemas.microsoft.com/office/drawing/2014/main" id="{5591734F-CACD-424D-CC7F-BC5B7FFF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062" y="276071"/>
            <a:ext cx="3335164" cy="1280436"/>
          </a:xfrm>
          <a:prstGeom prst="rect">
            <a:avLst/>
          </a:prstGeom>
        </p:spPr>
      </p:pic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6D9B05B-1949-0A02-0DE3-18A36DBAD4E2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A67EF134-982E-6403-E700-07CDB5B0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12" y="1712060"/>
            <a:ext cx="4626633" cy="1280130"/>
          </a:xfrm>
          <a:prstGeom prst="rect">
            <a:avLst/>
          </a:prstGeom>
        </p:spPr>
      </p:pic>
      <p:pic>
        <p:nvPicPr>
          <p:cNvPr id="12" name="Picture 11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F5BCD8DE-9147-0169-CE72-8202D62FD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2716" y="1712926"/>
            <a:ext cx="7118221" cy="4666463"/>
          </a:xfrm>
          <a:prstGeom prst="rect">
            <a:avLst/>
          </a:prstGeom>
        </p:spPr>
      </p:pic>
      <p:pic>
        <p:nvPicPr>
          <p:cNvPr id="13" name="Picture 12" descr="A white text with black text&#10;&#10;AI-generated content may be incorrect.">
            <a:extLst>
              <a:ext uri="{FF2B5EF4-FFF2-40B4-BE49-F238E27FC236}">
                <a16:creationId xmlns:a16="http://schemas.microsoft.com/office/drawing/2014/main" id="{62D175F3-A5F5-1F56-0CBD-DD3C4B23C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60" y="3017615"/>
            <a:ext cx="4623640" cy="898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6C6442-62D5-6DD1-F406-5ADBBF42F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76" y="4025375"/>
            <a:ext cx="2705258" cy="26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78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FFEEA-557C-DE8C-5F35-9BA6561AB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1A875073-96BA-73DC-02A3-BDFF4E1AAB69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F0863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BA80A6-A9FE-DB14-8D46-C48456B59E23}"/>
              </a:ext>
            </a:extLst>
          </p:cNvPr>
          <p:cNvSpPr txBox="1"/>
          <p:nvPr/>
        </p:nvSpPr>
        <p:spPr>
          <a:xfrm>
            <a:off x="157018" y="409551"/>
            <a:ext cx="2937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Business, Economics &amp; Finance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D31A26D-98B8-4430-2D7C-6AB7D27EC505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looking up to the side&#10;&#10;AI-generated content may be incorrect.">
            <a:extLst>
              <a:ext uri="{FF2B5EF4-FFF2-40B4-BE49-F238E27FC236}">
                <a16:creationId xmlns:a16="http://schemas.microsoft.com/office/drawing/2014/main" id="{BA5019E1-25CC-B69A-9A4E-15C9F587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8" y="1549001"/>
            <a:ext cx="5982645" cy="2015583"/>
          </a:xfrm>
          <a:prstGeom prst="rect">
            <a:avLst/>
          </a:prstGeom>
        </p:spPr>
      </p:pic>
      <p:pic>
        <p:nvPicPr>
          <p:cNvPr id="4" name="Picture 3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65021CC0-0DD6-EB68-E322-67E0ABA1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3813"/>
            <a:ext cx="12192000" cy="2876225"/>
          </a:xfrm>
          <a:prstGeom prst="rect">
            <a:avLst/>
          </a:prstGeom>
        </p:spPr>
      </p:pic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02276CDE-F797-A3D7-AB8D-B32334E2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266" y="411228"/>
            <a:ext cx="325755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54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3A600661-C9C9-B1FA-E43D-54814D4DE4BB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652C9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3368C-79F5-D2E7-EC3D-2AF8C0717055}"/>
              </a:ext>
            </a:extLst>
          </p:cNvPr>
          <p:cNvSpPr txBox="1"/>
          <p:nvPr/>
        </p:nvSpPr>
        <p:spPr>
          <a:xfrm>
            <a:off x="92363" y="409551"/>
            <a:ext cx="2687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Humanities, Arts &amp; Social Sciences</a:t>
            </a:r>
          </a:p>
        </p:txBody>
      </p:sp>
      <p:pic>
        <p:nvPicPr>
          <p:cNvPr id="11" name="Picture 10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FE67535-C193-277A-1F88-68317EBC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348"/>
            <a:ext cx="12192000" cy="737254"/>
          </a:xfrm>
          <a:prstGeom prst="rect">
            <a:avLst/>
          </a:prstGeom>
        </p:spPr>
      </p:pic>
      <p:pic>
        <p:nvPicPr>
          <p:cNvPr id="12" name="Picture 11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73E942AE-24AE-F22D-8B76-A5092586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" y="2422864"/>
            <a:ext cx="7494049" cy="2270469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2D81B78-181B-2DBB-AC67-E1D675CD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06" y="4781279"/>
            <a:ext cx="5617389" cy="1898930"/>
          </a:xfrm>
          <a:prstGeom prst="rect">
            <a:avLst/>
          </a:prstGeom>
        </p:spPr>
      </p:pic>
      <p:pic>
        <p:nvPicPr>
          <p:cNvPr id="14" name="Picture 1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06F7C46-7C50-C07E-4857-57A5319C5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960" y="3690583"/>
            <a:ext cx="2971800" cy="2990850"/>
          </a:xfrm>
          <a:prstGeom prst="rect">
            <a:avLst/>
          </a:prstGeom>
        </p:spPr>
      </p:pic>
      <p:pic>
        <p:nvPicPr>
          <p:cNvPr id="15" name="Picture 1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7F17285C-3EF8-3334-914D-69E618BE8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506" y="278980"/>
            <a:ext cx="3975153" cy="11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DC49C4F7-6C3E-5520-524E-CBDCFD58B419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2431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3191BC-0CC9-04A9-9D6D-146312272EEA}"/>
              </a:ext>
            </a:extLst>
          </p:cNvPr>
          <p:cNvSpPr txBox="1"/>
          <p:nvPr/>
        </p:nvSpPr>
        <p:spPr>
          <a:xfrm>
            <a:off x="157019" y="295792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Medicinal Sciences</a:t>
            </a:r>
          </a:p>
        </p:txBody>
      </p:sp>
      <p:pic>
        <p:nvPicPr>
          <p:cNvPr id="2" name="Picture 1" descr="A blue and white flyer with text&#10;&#10;AI-generated content may be incorrect.">
            <a:extLst>
              <a:ext uri="{FF2B5EF4-FFF2-40B4-BE49-F238E27FC236}">
                <a16:creationId xmlns:a16="http://schemas.microsoft.com/office/drawing/2014/main" id="{D8650D7A-6826-6860-A7CF-1DE154571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435" y="70338"/>
            <a:ext cx="4825730" cy="6717324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FBB4D55-06B4-56F1-BBAF-6B270CFDB924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DF686C3-7494-491B-264D-0688ECD0B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261" y="3966796"/>
            <a:ext cx="2702170" cy="27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7901-7080-28C6-FD57-E9CA4B9A2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>
                <a:latin typeface="Lato"/>
                <a:ea typeface="Lato"/>
                <a:cs typeface="Lato"/>
              </a:rPr>
              <a:t>This week's assemblies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467C4-FA0D-3C5E-C4A8-3E3E13E528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13" y="1673619"/>
            <a:ext cx="10600322" cy="2929613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Mon – Y12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Tue – Bronte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Wed – Clarke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Thu – Houldsworth</a:t>
            </a:r>
          </a:p>
          <a:p>
            <a:pPr marL="285750" indent="-28575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9600" b="0">
                <a:ea typeface="Calibri"/>
                <a:cs typeface="Calibri"/>
              </a:rPr>
              <a:t>Fri – Priestley</a:t>
            </a:r>
            <a:endParaRPr lang="en-US"/>
          </a:p>
          <a:p>
            <a:endParaRPr lang="en-US" sz="9300" b="0">
              <a:ea typeface="Calibri"/>
              <a:cs typeface="Calibri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C17D2302-DFF0-5F99-33DE-F34090158B84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93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looking at each other&#10;&#10;AI-generated content may be incorrect.">
            <a:extLst>
              <a:ext uri="{FF2B5EF4-FFF2-40B4-BE49-F238E27FC236}">
                <a16:creationId xmlns:a16="http://schemas.microsoft.com/office/drawing/2014/main" id="{1B639557-34D9-76A5-A7B4-BAFF69B4F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4" y="1712926"/>
            <a:ext cx="4504645" cy="4981339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E7D22EB-D0A7-06CD-E0B1-6124DBF3F6AF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2431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CD4248-67FE-2C30-0AAD-4D776056F50B}"/>
              </a:ext>
            </a:extLst>
          </p:cNvPr>
          <p:cNvSpPr txBox="1"/>
          <p:nvPr/>
        </p:nvSpPr>
        <p:spPr>
          <a:xfrm>
            <a:off x="157019" y="295792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chemeClr val="bg1"/>
                </a:solidFill>
              </a:rPr>
              <a:t>Medicinal Sciences</a:t>
            </a:r>
          </a:p>
        </p:txBody>
      </p:sp>
      <p:pic>
        <p:nvPicPr>
          <p:cNvPr id="7" name="Picture 6" descr="A screenshot of a white text&#10;&#10;AI-generated content may be incorrect.">
            <a:extLst>
              <a:ext uri="{FF2B5EF4-FFF2-40B4-BE49-F238E27FC236}">
                <a16:creationId xmlns:a16="http://schemas.microsoft.com/office/drawing/2014/main" id="{0B8C9741-C0E8-21F1-7505-791C9083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809" y="1054181"/>
            <a:ext cx="7418480" cy="2658859"/>
          </a:xfrm>
          <a:prstGeom prst="rect">
            <a:avLst/>
          </a:prstGeom>
        </p:spPr>
      </p:pic>
      <p:pic>
        <p:nvPicPr>
          <p:cNvPr id="8" name="Picture 7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580F2C5-2285-C9F0-5CEF-61182387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255" y="3929259"/>
            <a:ext cx="2746349" cy="27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31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7BBB2-4E5F-BC0C-2A43-2CE5D38F0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99EC0C92-8FB8-D96D-00FF-5F246016E070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256F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6199A-9393-5525-2464-B49794E70D47}"/>
              </a:ext>
            </a:extLst>
          </p:cNvPr>
          <p:cNvSpPr txBox="1"/>
          <p:nvPr/>
        </p:nvSpPr>
        <p:spPr>
          <a:xfrm>
            <a:off x="157019" y="47110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Oxbridge</a:t>
            </a:r>
          </a:p>
        </p:txBody>
      </p:sp>
      <p:pic>
        <p:nvPicPr>
          <p:cNvPr id="2" name="Picture 1" descr="A qr code with a dinosaur&#10;&#10;AI-generated content may be incorrect.">
            <a:extLst>
              <a:ext uri="{FF2B5EF4-FFF2-40B4-BE49-F238E27FC236}">
                <a16:creationId xmlns:a16="http://schemas.microsoft.com/office/drawing/2014/main" id="{A7EDCEC6-DC41-0D4C-A154-C2FDB67D6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25" y="1371600"/>
            <a:ext cx="3048000" cy="304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961B8C-12B3-BAC3-3AEA-79C495270E0F}"/>
              </a:ext>
            </a:extLst>
          </p:cNvPr>
          <p:cNvSpPr txBox="1"/>
          <p:nvPr/>
        </p:nvSpPr>
        <p:spPr>
          <a:xfrm>
            <a:off x="401945" y="1986759"/>
            <a:ext cx="6224414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err="1">
                <a:ea typeface="Calibri"/>
                <a:cs typeface="Calibri"/>
              </a:rPr>
              <a:t>Supercurricular</a:t>
            </a:r>
            <a:r>
              <a:rPr lang="en-GB" sz="2800" b="1" dirty="0">
                <a:ea typeface="Calibri"/>
                <a:cs typeface="Calibri"/>
              </a:rPr>
              <a:t> Exploration</a:t>
            </a:r>
          </a:p>
          <a:p>
            <a:endParaRPr lang="en-GB" sz="2800" dirty="0">
              <a:ea typeface="Calibri"/>
              <a:cs typeface="Calibri"/>
            </a:endParaRPr>
          </a:p>
          <a:p>
            <a:r>
              <a:rPr lang="en-GB" sz="2800" dirty="0">
                <a:ea typeface="Calibri"/>
                <a:cs typeface="Calibri"/>
              </a:rPr>
              <a:t>Scan the QR code for a calendar list of upcoming events by the University of </a:t>
            </a:r>
            <a:r>
              <a:rPr lang="en-GB" sz="2800" b="1" dirty="0">
                <a:ea typeface="Calibri"/>
                <a:cs typeface="Calibri"/>
              </a:rPr>
              <a:t>Cambridge</a:t>
            </a:r>
            <a:r>
              <a:rPr lang="en-GB" sz="2800" dirty="0">
                <a:ea typeface="Calibri"/>
                <a:cs typeface="Calibri"/>
              </a:rPr>
              <a:t> to encourage you to think around your subjects and help you decide on your degree course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37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2D4D-B052-D6E7-E529-5B083C456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0D6E6BA-8A76-0A19-0779-7FE37945705C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256F5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82B0D8-7BC9-CDF0-E9A5-6609C52B7134}"/>
              </a:ext>
            </a:extLst>
          </p:cNvPr>
          <p:cNvSpPr txBox="1"/>
          <p:nvPr/>
        </p:nvSpPr>
        <p:spPr>
          <a:xfrm>
            <a:off x="157019" y="47110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Oxbridge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B277-5527-13E6-5805-777137B49049}"/>
              </a:ext>
            </a:extLst>
          </p:cNvPr>
          <p:cNvSpPr txBox="1"/>
          <p:nvPr/>
        </p:nvSpPr>
        <p:spPr>
          <a:xfrm>
            <a:off x="401945" y="1986759"/>
            <a:ext cx="6224414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b="1" err="1">
                <a:ea typeface="Calibri"/>
                <a:cs typeface="Calibri"/>
              </a:rPr>
              <a:t>Supercurricular</a:t>
            </a:r>
            <a:r>
              <a:rPr lang="en-GB" sz="2800" b="1" dirty="0">
                <a:ea typeface="Calibri"/>
                <a:cs typeface="Calibri"/>
              </a:rPr>
              <a:t> Exploration!</a:t>
            </a:r>
          </a:p>
          <a:p>
            <a:endParaRPr lang="en-GB" sz="2800" dirty="0">
              <a:ea typeface="Calibri"/>
              <a:cs typeface="Calibri"/>
            </a:endParaRPr>
          </a:p>
          <a:p>
            <a:r>
              <a:rPr lang="en-GB" sz="2800" dirty="0">
                <a:ea typeface="Calibri"/>
                <a:cs typeface="Calibri"/>
              </a:rPr>
              <a:t>Scan the QR code for a calendar list of upcoming events by the University of </a:t>
            </a:r>
            <a:r>
              <a:rPr lang="en-GB" sz="2800" b="1" dirty="0">
                <a:ea typeface="Calibri"/>
                <a:cs typeface="Calibri"/>
              </a:rPr>
              <a:t>Oxford</a:t>
            </a:r>
            <a:r>
              <a:rPr lang="en-GB" sz="2800" dirty="0">
                <a:ea typeface="Calibri"/>
                <a:cs typeface="Calibri"/>
              </a:rPr>
              <a:t> to encourage you to think around your subjects and help you decide on your degree course</a:t>
            </a:r>
            <a:endParaRPr lang="en-GB"/>
          </a:p>
        </p:txBody>
      </p:sp>
      <p:pic>
        <p:nvPicPr>
          <p:cNvPr id="3" name="Picture 2" descr="A qr code with a dinosaur&#10;&#10;AI-generated content may be incorrect.">
            <a:extLst>
              <a:ext uri="{FF2B5EF4-FFF2-40B4-BE49-F238E27FC236}">
                <a16:creationId xmlns:a16="http://schemas.microsoft.com/office/drawing/2014/main" id="{B2F91565-DAAA-55D2-53F2-D7E4D76E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322" y="965033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1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4AFE-3755-CE39-6A41-0D2CD3E4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9E29C55-7D8E-3EB3-BB37-8C7A35AC720D}"/>
              </a:ext>
            </a:extLst>
          </p:cNvPr>
          <p:cNvSpPr/>
          <p:nvPr/>
        </p:nvSpPr>
        <p:spPr>
          <a:xfrm>
            <a:off x="0" y="277090"/>
            <a:ext cx="3251200" cy="1095920"/>
          </a:xfrm>
          <a:prstGeom prst="homePlate">
            <a:avLst/>
          </a:prstGeom>
          <a:solidFill>
            <a:srgbClr val="5079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9EECA-8A03-7A23-2096-CCC8CFD75757}"/>
              </a:ext>
            </a:extLst>
          </p:cNvPr>
          <p:cNvSpPr txBox="1"/>
          <p:nvPr/>
        </p:nvSpPr>
        <p:spPr>
          <a:xfrm>
            <a:off x="157019" y="47110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solidFill>
                  <a:schemeClr val="bg1"/>
                </a:solidFill>
              </a:rPr>
              <a:t>STEM</a:t>
            </a:r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7D2F606-ACF7-B408-C3B8-E30B74CB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38" y="1903307"/>
            <a:ext cx="7934878" cy="2849865"/>
          </a:xfrm>
          <a:prstGeom prst="rect">
            <a:avLst/>
          </a:prstGeom>
        </p:spPr>
      </p:pic>
      <p:pic>
        <p:nvPicPr>
          <p:cNvPr id="4" name="Picture 3" descr="A black text with white text&#10;&#10;AI-generated content may be incorrect.">
            <a:extLst>
              <a:ext uri="{FF2B5EF4-FFF2-40B4-BE49-F238E27FC236}">
                <a16:creationId xmlns:a16="http://schemas.microsoft.com/office/drawing/2014/main" id="{D830D77D-8AD1-2952-DC34-291043D3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473" y="133113"/>
            <a:ext cx="4282708" cy="1383723"/>
          </a:xfrm>
          <a:prstGeom prst="rect">
            <a:avLst/>
          </a:prstGeom>
        </p:spPr>
      </p:pic>
      <p:sp>
        <p:nvSpPr>
          <p:cNvPr id="8" name="Star: 5 Points 7">
            <a:extLst>
              <a:ext uri="{FF2B5EF4-FFF2-40B4-BE49-F238E27FC236}">
                <a16:creationId xmlns:a16="http://schemas.microsoft.com/office/drawing/2014/main" id="{C6760FB9-393E-D356-F2B5-94619BF0F663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D392C8-7D9E-2B8A-3D82-5648A9841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1" y="4895915"/>
            <a:ext cx="8715769" cy="1247726"/>
          </a:xfrm>
          <a:prstGeom prst="rect">
            <a:avLst/>
          </a:prstGeom>
        </p:spPr>
      </p:pic>
      <p:pic>
        <p:nvPicPr>
          <p:cNvPr id="10" name="Picture 9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7AA9A990-5A1E-93D3-8C59-0B8FEBC17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437" y="3761508"/>
            <a:ext cx="2817984" cy="281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3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A721-CD95-D6CC-8D13-C200E99F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 dirty="0">
                <a:latin typeface="Lato"/>
                <a:ea typeface="Lato"/>
                <a:cs typeface="Lato"/>
              </a:rPr>
              <a:t>UCAS Discovery Event - York</a:t>
            </a:r>
            <a:endParaRPr lang="en-US" dirty="0"/>
          </a:p>
        </p:txBody>
      </p:sp>
      <p:pic>
        <p:nvPicPr>
          <p:cNvPr id="4" name="Picture 3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91426ECF-FCB5-EECA-A6A4-3091C2E2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414" y="2309554"/>
            <a:ext cx="6951990" cy="26761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4FAA0C-AEFF-EF0A-8901-79B10028919D}"/>
              </a:ext>
            </a:extLst>
          </p:cNvPr>
          <p:cNvSpPr txBox="1"/>
          <p:nvPr/>
        </p:nvSpPr>
        <p:spPr>
          <a:xfrm>
            <a:off x="245603" y="1391751"/>
            <a:ext cx="117574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Calibri"/>
                <a:cs typeface="Calibri"/>
              </a:rPr>
              <a:t>Deadline for payment and consent is Friday 6th March</a:t>
            </a:r>
          </a:p>
        </p:txBody>
      </p:sp>
      <p:pic>
        <p:nvPicPr>
          <p:cNvPr id="8" name="Picture 7" descr="uel-ucas-16.jpg">
            <a:extLst>
              <a:ext uri="{FF2B5EF4-FFF2-40B4-BE49-F238E27FC236}">
                <a16:creationId xmlns:a16="http://schemas.microsoft.com/office/drawing/2014/main" id="{5025A28A-B7FB-F08F-C500-2F24FB9C0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12" y="2323921"/>
            <a:ext cx="2969909" cy="1693760"/>
          </a:xfrm>
          <a:prstGeom prst="rect">
            <a:avLst/>
          </a:prstGeom>
        </p:spPr>
      </p:pic>
      <p:pic>
        <p:nvPicPr>
          <p:cNvPr id="9" name="Picture 8" descr="A group of women looking at a device&#10;&#10;AI-generated content may be incorrect.">
            <a:extLst>
              <a:ext uri="{FF2B5EF4-FFF2-40B4-BE49-F238E27FC236}">
                <a16:creationId xmlns:a16="http://schemas.microsoft.com/office/drawing/2014/main" id="{9D96FDE6-DEAA-0F5B-6AB1-926CA7182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23" y="4170848"/>
            <a:ext cx="2987781" cy="170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0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C17D0-9DDC-9F79-B019-4FF099264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91BD1-33D8-EAE4-3E2A-3BF11B07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620"/>
            <a:r>
              <a:rPr lang="en-US" sz="3900">
                <a:latin typeface="Lato"/>
                <a:ea typeface="Lato"/>
                <a:cs typeface="Lato"/>
              </a:rPr>
              <a:t>Access &amp; Outreach at Leeds</a:t>
            </a:r>
            <a:endParaRPr lang="en-US" sz="3900"/>
          </a:p>
        </p:txBody>
      </p:sp>
      <p:pic>
        <p:nvPicPr>
          <p:cNvPr id="5" name="Picture 4" descr="A black text with white text&#10;&#10;AI-generated content may be incorrect.">
            <a:extLst>
              <a:ext uri="{FF2B5EF4-FFF2-40B4-BE49-F238E27FC236}">
                <a16:creationId xmlns:a16="http://schemas.microsoft.com/office/drawing/2014/main" id="{E2A3B8C1-AFA9-6733-FD14-340DA4A65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415" y="1260369"/>
            <a:ext cx="4282708" cy="1383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847D6C-0F26-2D51-3DB5-0F11B96C5CDD}"/>
              </a:ext>
            </a:extLst>
          </p:cNvPr>
          <p:cNvSpPr txBox="1"/>
          <p:nvPr/>
        </p:nvSpPr>
        <p:spPr>
          <a:xfrm>
            <a:off x="163735" y="1536594"/>
            <a:ext cx="707841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A reminder that there are lots of opportunities available through the outreach </a:t>
            </a:r>
            <a:r>
              <a:rPr lang="en-US" sz="2400" dirty="0" err="1">
                <a:ea typeface="Calibri"/>
                <a:cs typeface="Calibri"/>
              </a:rPr>
              <a:t>programme</a:t>
            </a:r>
            <a:r>
              <a:rPr lang="en-US" sz="2400" dirty="0">
                <a:ea typeface="Calibri"/>
                <a:cs typeface="Calibri"/>
              </a:rPr>
              <a:t> at the University of Leeds to support your super curricular activities and engagement with university. </a:t>
            </a:r>
            <a:endParaRPr lang="en-US" sz="2400" dirty="0"/>
          </a:p>
        </p:txBody>
      </p:sp>
      <p:pic>
        <p:nvPicPr>
          <p:cNvPr id="10" name="Picture 9" descr="A collage of several people in a lab&#10;&#10;AI-generated content may be incorrect.">
            <a:extLst>
              <a:ext uri="{FF2B5EF4-FFF2-40B4-BE49-F238E27FC236}">
                <a16:creationId xmlns:a16="http://schemas.microsoft.com/office/drawing/2014/main" id="{4840B869-D145-CC42-2F5F-2399C8166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88" y="3104677"/>
            <a:ext cx="5056805" cy="3293604"/>
          </a:xfrm>
          <a:prstGeom prst="rect">
            <a:avLst/>
          </a:prstGeom>
        </p:spPr>
      </p:pic>
      <p:pic>
        <p:nvPicPr>
          <p:cNvPr id="11" name="Picture 10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169B0608-6D09-3A7E-348F-61415A7A0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299" y="3119477"/>
            <a:ext cx="3295650" cy="327660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B5A6EDF-6053-E21B-668B-AC0CB2D7659F}"/>
              </a:ext>
            </a:extLst>
          </p:cNvPr>
          <p:cNvSpPr/>
          <p:nvPr/>
        </p:nvSpPr>
        <p:spPr>
          <a:xfrm>
            <a:off x="11047305" y="130358"/>
            <a:ext cx="955092" cy="94075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97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F772F8F6-31EE-862E-9816-8641430FF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9" y="2234711"/>
            <a:ext cx="9714241" cy="2905362"/>
          </a:xfrm>
          <a:prstGeom prst="rect">
            <a:avLst/>
          </a:prstGeom>
        </p:spPr>
      </p:pic>
      <p:pic>
        <p:nvPicPr>
          <p:cNvPr id="3" name="Picture 2" descr="Subject Discovery Fair">
            <a:extLst>
              <a:ext uri="{FF2B5EF4-FFF2-40B4-BE49-F238E27FC236}">
                <a16:creationId xmlns:a16="http://schemas.microsoft.com/office/drawing/2014/main" id="{2B944CC6-119B-89E8-B6CE-D2084EB9A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54" y="239004"/>
            <a:ext cx="7690338" cy="1843160"/>
          </a:xfrm>
          <a:prstGeom prst="rect">
            <a:avLst/>
          </a:prstGeom>
        </p:spPr>
      </p:pic>
      <p:pic>
        <p:nvPicPr>
          <p:cNvPr id="8" name="Picture 7" descr="A close-up of black text&#10;&#10;AI-generated content may be incorrect.">
            <a:extLst>
              <a:ext uri="{FF2B5EF4-FFF2-40B4-BE49-F238E27FC236}">
                <a16:creationId xmlns:a16="http://schemas.microsoft.com/office/drawing/2014/main" id="{9B377226-573C-98F6-5700-7A1DD349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2" y="5255057"/>
            <a:ext cx="7696200" cy="1130903"/>
          </a:xfrm>
          <a:prstGeom prst="rect">
            <a:avLst/>
          </a:prstGeom>
        </p:spPr>
      </p:pic>
      <p:pic>
        <p:nvPicPr>
          <p:cNvPr id="9" name="Picture 8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1E0D6EF9-5117-6B46-0727-EDECA884F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402" y="3806336"/>
            <a:ext cx="2636227" cy="266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250"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E862C6-710E-B755-7743-7B4E64286862}"/>
              </a:ext>
            </a:extLst>
          </p:cNvPr>
          <p:cNvSpPr txBox="1"/>
          <p:nvPr/>
        </p:nvSpPr>
        <p:spPr>
          <a:xfrm>
            <a:off x="353726" y="1230026"/>
            <a:ext cx="6000855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6600" b="1">
                <a:latin typeface="Century Schoolbook"/>
                <a:cs typeface="Aharoni"/>
              </a:rPr>
              <a:t>We are celebrating World Book Day at HGS!</a:t>
            </a:r>
            <a:endParaRPr lang="en-US" sz="3600"/>
          </a:p>
        </p:txBody>
      </p:sp>
      <p:pic>
        <p:nvPicPr>
          <p:cNvPr id="3" name="Picture 2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8569" y="397823"/>
            <a:ext cx="4752109" cy="5877504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7601405" y="4140139"/>
            <a:ext cx="3075709" cy="110799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600">
                <a:latin typeface="Algerian"/>
                <a:ea typeface="Calibri"/>
                <a:cs typeface="Calibri"/>
              </a:rPr>
              <a:t>2026</a:t>
            </a:r>
            <a:endParaRPr lang="en-GB" sz="6600">
              <a:latin typeface="Algerian"/>
            </a:endParaRPr>
          </a:p>
        </p:txBody>
      </p:sp>
    </p:spTree>
    <p:extLst>
      <p:ext uri="{BB962C8B-B14F-4D97-AF65-F5344CB8AC3E}">
        <p14:creationId xmlns:p14="http://schemas.microsoft.com/office/powerpoint/2010/main" val="821633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D9051-B8FF-1A0D-815C-948709695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80AAE42A-18C3-19D7-F021-95C602BDE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1360" y="76567"/>
            <a:ext cx="3408973" cy="2689714"/>
          </a:xfrm>
          <a:prstGeom prst="rect">
            <a:avLst/>
          </a:prstGeom>
        </p:spPr>
      </p:pic>
      <p:pic>
        <p:nvPicPr>
          <p:cNvPr id="11" name="Picture 10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177C0BE6-4872-EF80-3DCA-89A264085F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" t="29487" r="190" b="13390"/>
          <a:stretch>
            <a:fillRect/>
          </a:stretch>
        </p:blipFill>
        <p:spPr>
          <a:xfrm>
            <a:off x="3771637" y="2188308"/>
            <a:ext cx="4055981" cy="3145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B5CDA-2684-00E6-4ACA-F9CA3C4394EC}"/>
              </a:ext>
            </a:extLst>
          </p:cNvPr>
          <p:cNvSpPr txBox="1"/>
          <p:nvPr/>
        </p:nvSpPr>
        <p:spPr>
          <a:xfrm>
            <a:off x="241300" y="355600"/>
            <a:ext cx="117221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000" b="1" u="sng">
                <a:latin typeface="Century Schoolbook"/>
                <a:cs typeface="Aharoni"/>
              </a:rPr>
              <a:t>World Book Day is back on the</a:t>
            </a:r>
            <a:r>
              <a:rPr lang="en-GB" sz="4000" b="1">
                <a:latin typeface="Century Schoolbook"/>
                <a:cs typeface="Aharoni"/>
              </a:rPr>
              <a:t>       5</a:t>
            </a:r>
            <a:r>
              <a:rPr lang="en-GB" sz="4000" b="1" u="sng">
                <a:latin typeface="Century Schoolbook"/>
                <a:cs typeface="Aharoni"/>
              </a:rPr>
              <a:t>th March 2026!</a:t>
            </a:r>
          </a:p>
          <a:p>
            <a:r>
              <a:rPr lang="en-GB" sz="3600">
                <a:latin typeface="Century Schoolbook"/>
                <a:cs typeface="Aharoni"/>
              </a:rPr>
              <a:t>Here's the fun of the last few years:</a:t>
            </a:r>
            <a:endParaRPr lang="en-GB" sz="3600" b="1" u="sng">
              <a:latin typeface="Century Schoolbook"/>
              <a:cs typeface="Aharoni"/>
            </a:endParaRPr>
          </a:p>
        </p:txBody>
      </p:sp>
      <p:pic>
        <p:nvPicPr>
          <p:cNvPr id="4" name="Picture 3" descr="A person in a white suit and hat with a cane&#10;&#10;AI-generated content may be incorrect.">
            <a:extLst>
              <a:ext uri="{FF2B5EF4-FFF2-40B4-BE49-F238E27FC236}">
                <a16:creationId xmlns:a16="http://schemas.microsoft.com/office/drawing/2014/main" id="{E3CB1A06-09BD-5F66-258B-E13EC52F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00" r="288" b="277"/>
          <a:stretch>
            <a:fillRect/>
          </a:stretch>
        </p:blipFill>
        <p:spPr>
          <a:xfrm>
            <a:off x="378330" y="3087076"/>
            <a:ext cx="1923916" cy="3507183"/>
          </a:xfrm>
          <a:prstGeom prst="rect">
            <a:avLst/>
          </a:prstGeom>
        </p:spPr>
      </p:pic>
      <p:pic>
        <p:nvPicPr>
          <p:cNvPr id="12" name="Picture 11" descr="A person in a red dress and black gloves holding a fan&#10;&#10;AI-generated content may be incorrect.">
            <a:extLst>
              <a:ext uri="{FF2B5EF4-FFF2-40B4-BE49-F238E27FC236}">
                <a16:creationId xmlns:a16="http://schemas.microsoft.com/office/drawing/2014/main" id="{7F92DCAC-6141-CE5A-AB67-3275601E7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419" y="2325076"/>
            <a:ext cx="1926470" cy="2794001"/>
          </a:xfrm>
          <a:prstGeom prst="rect">
            <a:avLst/>
          </a:prstGeom>
        </p:spPr>
      </p:pic>
      <p:pic>
        <p:nvPicPr>
          <p:cNvPr id="7" name="Picture 6" descr="A group of people in clothing&#10;&#10;AI-generated content may be incorrect.">
            <a:extLst>
              <a:ext uri="{FF2B5EF4-FFF2-40B4-BE49-F238E27FC236}">
                <a16:creationId xmlns:a16="http://schemas.microsoft.com/office/drawing/2014/main" id="{AEDF552E-C6BB-B80A-DC1E-ACB3866A7B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61" t="5183" r="-171" b="14616"/>
          <a:stretch>
            <a:fillRect/>
          </a:stretch>
        </p:blipFill>
        <p:spPr>
          <a:xfrm>
            <a:off x="7757087" y="2383504"/>
            <a:ext cx="4205457" cy="2754200"/>
          </a:xfrm>
          <a:prstGeom prst="rect">
            <a:avLst/>
          </a:prstGeom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56047D3F-AABB-84C0-111D-CD8D247D8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9169" y="4476138"/>
            <a:ext cx="2987431" cy="2282338"/>
          </a:xfrm>
          <a:prstGeom prst="rect">
            <a:avLst/>
          </a:prstGeom>
        </p:spPr>
      </p:pic>
      <p:pic>
        <p:nvPicPr>
          <p:cNvPr id="2" name="Picture 1" descr="A group of boys in clothing&#10;&#10;AI-generated content may be incorrect.">
            <a:extLst>
              <a:ext uri="{FF2B5EF4-FFF2-40B4-BE49-F238E27FC236}">
                <a16:creationId xmlns:a16="http://schemas.microsoft.com/office/drawing/2014/main" id="{E53DFF6F-2E43-54B1-B350-19F7F633B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8420" y="4746259"/>
            <a:ext cx="2678236" cy="1937483"/>
          </a:xfrm>
          <a:prstGeom prst="rect">
            <a:avLst/>
          </a:prstGeom>
        </p:spPr>
      </p:pic>
      <p:pic>
        <p:nvPicPr>
          <p:cNvPr id="9" name="Picture 8" descr="A child in a garment&#10;&#10;AI-generated content may be incorrect.">
            <a:extLst>
              <a:ext uri="{FF2B5EF4-FFF2-40B4-BE49-F238E27FC236}">
                <a16:creationId xmlns:a16="http://schemas.microsoft.com/office/drawing/2014/main" id="{67362D27-B162-BAD4-8319-F1FA7382DB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8194" y="3966308"/>
            <a:ext cx="1743456" cy="28623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4170B4-20B4-9EF3-737F-7E2281DD46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7835" y="4122614"/>
            <a:ext cx="1409561" cy="255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92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FE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39DCB-BE7A-DA17-164D-40635B7A5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C5A8C8-C24E-6D5B-AC27-438EDBADA57C}"/>
              </a:ext>
            </a:extLst>
          </p:cNvPr>
          <p:cNvSpPr txBox="1"/>
          <p:nvPr/>
        </p:nvSpPr>
        <p:spPr>
          <a:xfrm>
            <a:off x="228808" y="418059"/>
            <a:ext cx="117221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600" b="1" u="sng">
                <a:latin typeface="Century Schoolbook"/>
                <a:cs typeface="Aharoni"/>
              </a:rPr>
              <a:t>Bookmark Competition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71EDD2-96DE-63BC-C834-40FC4334F80E}"/>
              </a:ext>
            </a:extLst>
          </p:cNvPr>
          <p:cNvSpPr txBox="1"/>
          <p:nvPr/>
        </p:nvSpPr>
        <p:spPr>
          <a:xfrm>
            <a:off x="224134" y="1131046"/>
            <a:ext cx="4374891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Create a bookmark with a literary theme about a book, author, genre, or to celebrate books and reading.​</a:t>
            </a:r>
            <a:endParaRPr lang="en-US" sz="240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The winning bookmark will receive a prize and be reproduced and distributed to students throughout the year.​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Collect your entry pack from The Library from Monday 3rd March.​</a:t>
            </a:r>
            <a:endParaRPr lang="en-US" sz="2400" dirty="0">
              <a:latin typeface="Calibri"/>
              <a:ea typeface="Calibri"/>
              <a:cs typeface="Arial"/>
            </a:endParaRPr>
          </a:p>
          <a:p>
            <a:pPr marL="228600" indent="-228600">
              <a:buChar char="•"/>
            </a:pPr>
            <a:r>
              <a:rPr lang="en-US" sz="2400" dirty="0">
                <a:latin typeface="Calibri"/>
                <a:cs typeface="Arial"/>
              </a:rPr>
              <a:t>Entries must be in by 3.30pm on Friday 6th March.</a:t>
            </a:r>
            <a:endParaRPr lang="en-US" sz="2400" dirty="0">
              <a:latin typeface="Calibri"/>
              <a:ea typeface="Calibri"/>
              <a:cs typeface="Arial"/>
            </a:endParaRPr>
          </a:p>
        </p:txBody>
      </p:sp>
      <p:pic>
        <p:nvPicPr>
          <p:cNvPr id="7" name="Picture 6" descr="World Book Day 2024 – Ideas and Activities | National Literacy Trust |  National Literacy Trust">
            <a:extLst>
              <a:ext uri="{FF2B5EF4-FFF2-40B4-BE49-F238E27FC236}">
                <a16:creationId xmlns:a16="http://schemas.microsoft.com/office/drawing/2014/main" id="{A3F64B4E-2B43-B207-5C73-A972F1D7E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7839" y="-29298"/>
            <a:ext cx="1277906" cy="1692962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E48ECA0A-F264-8165-9C2C-06D68AB6FA6C}"/>
              </a:ext>
            </a:extLst>
          </p:cNvPr>
          <p:cNvSpPr txBox="1"/>
          <p:nvPr/>
        </p:nvSpPr>
        <p:spPr>
          <a:xfrm>
            <a:off x="10982556" y="1048642"/>
            <a:ext cx="8271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>
                <a:latin typeface="Algerian"/>
                <a:ea typeface="Calibri"/>
                <a:cs typeface="Calibri"/>
              </a:rPr>
              <a:t>2026</a:t>
            </a:r>
            <a:endParaRPr lang="en-GB">
              <a:latin typeface="Algerian"/>
            </a:endParaRPr>
          </a:p>
        </p:txBody>
      </p:sp>
      <p:pic>
        <p:nvPicPr>
          <p:cNvPr id="2" name="Picture 1" descr="A group of rectangular bookmarks with pictures on them&#10;&#10;AI-generated content may be incorrect.">
            <a:extLst>
              <a:ext uri="{FF2B5EF4-FFF2-40B4-BE49-F238E27FC236}">
                <a16:creationId xmlns:a16="http://schemas.microsoft.com/office/drawing/2014/main" id="{448A825A-BF66-B853-5607-0869B1DEF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15" y="1719383"/>
            <a:ext cx="7268309" cy="50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091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0489EF8323414BB23D3E15F4995924" ma:contentTypeVersion="19" ma:contentTypeDescription="Create a new document." ma:contentTypeScope="" ma:versionID="fb8b2e5c38b94d39146f06a70e0f0826">
  <xsd:schema xmlns:xsd="http://www.w3.org/2001/XMLSchema" xmlns:xs="http://www.w3.org/2001/XMLSchema" xmlns:p="http://schemas.microsoft.com/office/2006/metadata/properties" xmlns:ns2="7d987b14-c58d-4bf2-aefb-1ba366db0056" xmlns:ns3="d4e7fc20-52d7-4e3e-b3a4-b70da451d5a8" targetNamespace="http://schemas.microsoft.com/office/2006/metadata/properties" ma:root="true" ma:fieldsID="88cc2f09d64b6bd0d6db9e2c5f93e88e" ns2:_="" ns3:_="">
    <xsd:import namespace="7d987b14-c58d-4bf2-aefb-1ba366db0056"/>
    <xsd:import namespace="d4e7fc20-52d7-4e3e-b3a4-b70da451d5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987b14-c58d-4bf2-aefb-1ba366db00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4b67ae3-d15c-46f7-99b8-61808b92fb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fc20-52d7-4e3e-b3a4-b70da451d5a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2184a09-e036-4bf0-9008-fb77a0a9dcfe}" ma:internalName="TaxCatchAll" ma:showField="CatchAllData" ma:web="d4e7fc20-52d7-4e3e-b3a4-b70da451d5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987b14-c58d-4bf2-aefb-1ba366db0056">
      <Terms xmlns="http://schemas.microsoft.com/office/infopath/2007/PartnerControls"/>
    </lcf76f155ced4ddcb4097134ff3c332f>
    <TaxCatchAll xmlns="d4e7fc20-52d7-4e3e-b3a4-b70da451d5a8" xsi:nil="true"/>
  </documentManagement>
</p:properties>
</file>

<file path=customXml/itemProps1.xml><?xml version="1.0" encoding="utf-8"?>
<ds:datastoreItem xmlns:ds="http://schemas.openxmlformats.org/officeDocument/2006/customXml" ds:itemID="{5B8D5F43-1836-492F-BDD4-5725F6040F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8B38BC-635F-4132-B458-EA544105C2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987b14-c58d-4bf2-aefb-1ba366db0056"/>
    <ds:schemaRef ds:uri="d4e7fc20-52d7-4e3e-b3a4-b70da451d5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F434416-D27D-4051-AC38-C38BB412E018}">
  <ds:schemaRefs>
    <ds:schemaRef ds:uri="7d987b14-c58d-4bf2-aefb-1ba366db0056"/>
    <ds:schemaRef ds:uri="80ac8180-0601-4ffa-8cd0-1be986119f1d"/>
    <ds:schemaRef ds:uri="d4e7fc20-52d7-4e3e-b3a4-b70da451d5a8"/>
    <ds:schemaRef ds:uri="dc6f7055-5786-4c17-a06e-b6cde74eca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697</Words>
  <Application>Microsoft Office PowerPoint</Application>
  <PresentationFormat>Widescreen</PresentationFormat>
  <Paragraphs>99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Algerian</vt:lpstr>
      <vt:lpstr>Aptos</vt:lpstr>
      <vt:lpstr>Aptos Display</vt:lpstr>
      <vt:lpstr>Arial</vt:lpstr>
      <vt:lpstr>Calibri</vt:lpstr>
      <vt:lpstr>Calibri Light</vt:lpstr>
      <vt:lpstr>Century Schoolbook</vt:lpstr>
      <vt:lpstr>Elephant Pro</vt:lpstr>
      <vt:lpstr>Lato</vt:lpstr>
      <vt:lpstr>Sitka Heading</vt:lpstr>
      <vt:lpstr>Trade Gothic Inline</vt:lpstr>
      <vt:lpstr>Office Theme</vt:lpstr>
      <vt:lpstr>office theme</vt:lpstr>
      <vt:lpstr>PowerPoint Presentation</vt:lpstr>
      <vt:lpstr>PowerPoint Presentation</vt:lpstr>
      <vt:lpstr>This week's assemblies</vt:lpstr>
      <vt:lpstr>UCAS Discovery Event - York</vt:lpstr>
      <vt:lpstr>Access &amp; Outreach at Leeds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Case of the Stolen Book:              A revenge most sweet.</vt:lpstr>
      <vt:lpstr>LEEDS UNIVERSITY AND APPRENTICESHIP FAIR</vt:lpstr>
      <vt:lpstr>PowerPoint Presentation</vt:lpstr>
      <vt:lpstr>This week's assemblies</vt:lpstr>
      <vt:lpstr>UCAS Useful Links</vt:lpstr>
      <vt:lpstr>UCAS Useful Links</vt:lpstr>
      <vt:lpstr>UCAS Useful Links</vt:lpstr>
      <vt:lpstr>PowerPoint Presentation</vt:lpstr>
      <vt:lpstr>PowerPoint Presentation</vt:lpstr>
      <vt:lpstr>PowerPoint Presentation</vt:lpstr>
      <vt:lpstr>PowerPoint Presentation</vt:lpstr>
      <vt:lpstr>The Case of the Stolen Book:              A revenge most sweet.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Heckmondwike Grammar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R. Smith</dc:creator>
  <cp:lastModifiedBy>Mrs S. Keddy</cp:lastModifiedBy>
  <cp:revision>930</cp:revision>
  <dcterms:created xsi:type="dcterms:W3CDTF">2022-12-12T10:50:23Z</dcterms:created>
  <dcterms:modified xsi:type="dcterms:W3CDTF">2026-02-27T10:39:56Z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0x010100E00489EF8323414BB23D3E15F4995924</vt:lpwstr>
  </property>
  <property fmtid="{D5CDD505-2E9C-101B-9397-08002B2CF9AE}" pid="3" name="MediaServiceImageTags">
    <vt:lpwstr/>
  </property>
</Properties>
</file>